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66" r:id="rId1"/>
  </p:sldMasterIdLst>
  <p:notesMasterIdLst>
    <p:notesMasterId r:id="rId73"/>
  </p:notesMasterIdLst>
  <p:handoutMasterIdLst>
    <p:handoutMasterId r:id="rId74"/>
  </p:handoutMasterIdLst>
  <p:sldIdLst>
    <p:sldId id="330" r:id="rId2"/>
    <p:sldId id="411" r:id="rId3"/>
    <p:sldId id="412" r:id="rId4"/>
    <p:sldId id="413" r:id="rId5"/>
    <p:sldId id="468" r:id="rId6"/>
    <p:sldId id="414" r:id="rId7"/>
    <p:sldId id="499" r:id="rId8"/>
    <p:sldId id="415" r:id="rId9"/>
    <p:sldId id="416" r:id="rId10"/>
    <p:sldId id="417" r:id="rId11"/>
    <p:sldId id="419" r:id="rId12"/>
    <p:sldId id="469" r:id="rId13"/>
    <p:sldId id="421" r:id="rId14"/>
    <p:sldId id="422" r:id="rId15"/>
    <p:sldId id="423" r:id="rId16"/>
    <p:sldId id="500" r:id="rId17"/>
    <p:sldId id="501" r:id="rId18"/>
    <p:sldId id="426" r:id="rId19"/>
    <p:sldId id="428" r:id="rId20"/>
    <p:sldId id="429" r:id="rId21"/>
    <p:sldId id="518" r:id="rId22"/>
    <p:sldId id="430" r:id="rId23"/>
    <p:sldId id="431" r:id="rId24"/>
    <p:sldId id="432" r:id="rId25"/>
    <p:sldId id="521" r:id="rId26"/>
    <p:sldId id="478" r:id="rId27"/>
    <p:sldId id="434" r:id="rId28"/>
    <p:sldId id="471" r:id="rId29"/>
    <p:sldId id="502" r:id="rId30"/>
    <p:sldId id="435" r:id="rId31"/>
    <p:sldId id="436" r:id="rId32"/>
    <p:sldId id="437" r:id="rId33"/>
    <p:sldId id="503" r:id="rId34"/>
    <p:sldId id="489" r:id="rId35"/>
    <p:sldId id="490" r:id="rId36"/>
    <p:sldId id="491" r:id="rId37"/>
    <p:sldId id="492" r:id="rId38"/>
    <p:sldId id="479" r:id="rId39"/>
    <p:sldId id="473" r:id="rId40"/>
    <p:sldId id="476" r:id="rId41"/>
    <p:sldId id="445" r:id="rId42"/>
    <p:sldId id="446" r:id="rId43"/>
    <p:sldId id="447" r:id="rId44"/>
    <p:sldId id="519" r:id="rId45"/>
    <p:sldId id="449" r:id="rId46"/>
    <p:sldId id="505" r:id="rId47"/>
    <p:sldId id="506" r:id="rId48"/>
    <p:sldId id="451" r:id="rId49"/>
    <p:sldId id="496" r:id="rId50"/>
    <p:sldId id="497" r:id="rId51"/>
    <p:sldId id="455" r:id="rId52"/>
    <p:sldId id="507" r:id="rId53"/>
    <p:sldId id="508" r:id="rId54"/>
    <p:sldId id="509" r:id="rId55"/>
    <p:sldId id="510" r:id="rId56"/>
    <p:sldId id="457" r:id="rId57"/>
    <p:sldId id="511" r:id="rId58"/>
    <p:sldId id="512" r:id="rId59"/>
    <p:sldId id="513" r:id="rId60"/>
    <p:sldId id="458" r:id="rId61"/>
    <p:sldId id="460" r:id="rId62"/>
    <p:sldId id="461" r:id="rId63"/>
    <p:sldId id="514" r:id="rId64"/>
    <p:sldId id="462" r:id="rId65"/>
    <p:sldId id="477" r:id="rId66"/>
    <p:sldId id="463" r:id="rId67"/>
    <p:sldId id="515" r:id="rId68"/>
    <p:sldId id="516" r:id="rId69"/>
    <p:sldId id="517" r:id="rId70"/>
    <p:sldId id="520" r:id="rId71"/>
    <p:sldId id="467" r:id="rId72"/>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66" autoAdjust="0"/>
    <p:restoredTop sz="94640"/>
  </p:normalViewPr>
  <p:slideViewPr>
    <p:cSldViewPr snapToGrid="0">
      <p:cViewPr varScale="1">
        <p:scale>
          <a:sx n="55" d="100"/>
          <a:sy n="55" d="100"/>
        </p:scale>
        <p:origin x="1184" y="19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handoutMaster" Target="handoutMasters/handoutMaster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 xmlns:a16="http://schemas.microsoft.com/office/drawing/2014/main" id="{0C2C9AA5-1E24-E647-BA41-D30EBAA98324}"/>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54" tIns="44128" rIns="88254" bIns="44128" numCol="1" anchor="ctr" anchorCtr="0" compatLnSpc="1">
            <a:prstTxWarp prst="textNoShape">
              <a:avLst/>
            </a:prstTxWarp>
          </a:bodyPr>
          <a:lstStyle>
            <a:lvl1pPr defTabSz="882650">
              <a:defRPr sz="1100">
                <a:latin typeface="Helvetica" pitchFamily="2" charset="0"/>
              </a:defRPr>
            </a:lvl1pPr>
          </a:lstStyle>
          <a:p>
            <a:endParaRPr lang="en-US" altLang="en-US"/>
          </a:p>
        </p:txBody>
      </p:sp>
      <p:sp>
        <p:nvSpPr>
          <p:cNvPr id="46083" name="Rectangle 3">
            <a:extLst>
              <a:ext uri="{FF2B5EF4-FFF2-40B4-BE49-F238E27FC236}">
                <a16:creationId xmlns="" xmlns:a16="http://schemas.microsoft.com/office/drawing/2014/main" id="{89BEB706-242E-3847-8A7C-EF4D334A305A}"/>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54" tIns="44128" rIns="88254" bIns="44128" numCol="1" anchor="ctr" anchorCtr="0" compatLnSpc="1">
            <a:prstTxWarp prst="textNoShape">
              <a:avLst/>
            </a:prstTxWarp>
          </a:bodyPr>
          <a:lstStyle>
            <a:lvl1pPr algn="r" defTabSz="882650">
              <a:defRPr sz="1100">
                <a:latin typeface="Helvetica" pitchFamily="2" charset="0"/>
              </a:defRPr>
            </a:lvl1pPr>
          </a:lstStyle>
          <a:p>
            <a:endParaRPr lang="en-US" altLang="en-US"/>
          </a:p>
        </p:txBody>
      </p:sp>
      <p:sp>
        <p:nvSpPr>
          <p:cNvPr id="46084" name="Rectangle 4">
            <a:extLst>
              <a:ext uri="{FF2B5EF4-FFF2-40B4-BE49-F238E27FC236}">
                <a16:creationId xmlns="" xmlns:a16="http://schemas.microsoft.com/office/drawing/2014/main" id="{C548389F-4099-814A-B7BA-140F7A3752E6}"/>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54" tIns="44128" rIns="88254" bIns="44128" numCol="1" anchor="b" anchorCtr="0" compatLnSpc="1">
            <a:prstTxWarp prst="textNoShape">
              <a:avLst/>
            </a:prstTxWarp>
          </a:bodyPr>
          <a:lstStyle>
            <a:lvl1pPr defTabSz="882650">
              <a:defRPr sz="1100">
                <a:latin typeface="Helvetica" pitchFamily="2" charset="0"/>
              </a:defRPr>
            </a:lvl1pPr>
          </a:lstStyle>
          <a:p>
            <a:endParaRPr lang="en-US" altLang="en-US"/>
          </a:p>
        </p:txBody>
      </p:sp>
      <p:sp>
        <p:nvSpPr>
          <p:cNvPr id="46085" name="Rectangle 5">
            <a:extLst>
              <a:ext uri="{FF2B5EF4-FFF2-40B4-BE49-F238E27FC236}">
                <a16:creationId xmlns="" xmlns:a16="http://schemas.microsoft.com/office/drawing/2014/main" id="{2CAB5CA1-FD4A-7447-BDD8-C50D55C15C71}"/>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54" tIns="44128" rIns="88254" bIns="44128" numCol="1" anchor="b" anchorCtr="0" compatLnSpc="1">
            <a:prstTxWarp prst="textNoShape">
              <a:avLst/>
            </a:prstTxWarp>
          </a:bodyPr>
          <a:lstStyle>
            <a:lvl1pPr algn="r" defTabSz="882650">
              <a:defRPr sz="1100">
                <a:latin typeface="Helvetica" charset="0"/>
                <a:ea typeface="MS PGothic" charset="-128"/>
              </a:defRPr>
            </a:lvl1pPr>
          </a:lstStyle>
          <a:p>
            <a:pPr>
              <a:defRPr/>
            </a:pPr>
            <a:fld id="{78231837-1535-144E-B2BA-AB06A9822B86}" type="slidenum">
              <a:rPr lang="en-US" altLang="x-none"/>
              <a:pPr>
                <a:defRPr/>
              </a:pPr>
              <a:t>‹#›</a:t>
            </a:fld>
            <a:endParaRPr lang="en-US" altLang="x-none"/>
          </a:p>
        </p:txBody>
      </p:sp>
    </p:spTree>
    <p:extLst>
      <p:ext uri="{BB962C8B-B14F-4D97-AF65-F5344CB8AC3E}">
        <p14:creationId xmlns:p14="http://schemas.microsoft.com/office/powerpoint/2010/main" val="9976237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 xmlns:a16="http://schemas.microsoft.com/office/drawing/2014/main" id="{BB93F456-F292-C14F-B5F0-8566288E7C77}"/>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52" tIns="46576" rIns="93152" bIns="46576" numCol="1" anchor="ctr" anchorCtr="0" compatLnSpc="1">
            <a:prstTxWarp prst="textNoShape">
              <a:avLst/>
            </a:prstTxWarp>
          </a:bodyPr>
          <a:lstStyle>
            <a:lvl1pPr defTabSz="930275">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 xmlns:a16="http://schemas.microsoft.com/office/drawing/2014/main" id="{83D6B2D8-FA46-DF42-8C71-2E5C692E0067}"/>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52" tIns="46576" rIns="93152" bIns="46576" numCol="1" anchor="ctr" anchorCtr="0" compatLnSpc="1">
            <a:prstTxWarp prst="textNoShape">
              <a:avLst/>
            </a:prstTxWarp>
          </a:bodyPr>
          <a:lstStyle>
            <a:lvl1pPr algn="r" defTabSz="930275">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 xmlns:a16="http://schemas.microsoft.com/office/drawing/2014/main" id="{D9760E90-752E-0849-8651-89AC2C5FFBF4}"/>
              </a:ext>
            </a:extLst>
          </p:cNvPr>
          <p:cNvSpPr>
            <a:spLocks noGrp="1" noRot="1" noChangeAspect="1" noChangeArrowheads="1" noTextEdit="1"/>
          </p:cNvSpPr>
          <p:nvPr>
            <p:ph type="sldImg" idx="2"/>
          </p:nvPr>
        </p:nvSpPr>
        <p:spPr bwMode="auto">
          <a:xfrm>
            <a:off x="1182688" y="698500"/>
            <a:ext cx="4646612"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 xmlns:a16="http://schemas.microsoft.com/office/drawing/2014/main" id="{2A0831E0-899F-A548-AF2B-B6F039973DDE}"/>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52" tIns="46576" rIns="93152" bIns="46576"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 xmlns:a16="http://schemas.microsoft.com/office/drawing/2014/main" id="{1DF65B24-55FC-9848-8EA5-B0354D4C4248}"/>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52" tIns="46576" rIns="93152" bIns="46576" numCol="1" anchor="b" anchorCtr="0" compatLnSpc="1">
            <a:prstTxWarp prst="textNoShape">
              <a:avLst/>
            </a:prstTxWarp>
          </a:bodyPr>
          <a:lstStyle>
            <a:lvl1pPr defTabSz="930275">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 xmlns:a16="http://schemas.microsoft.com/office/drawing/2014/main" id="{24D7BFA5-01F2-C84C-984B-55F2E100C3D2}"/>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52" tIns="46576" rIns="93152" bIns="46576" numCol="1" anchor="b" anchorCtr="0" compatLnSpc="1">
            <a:prstTxWarp prst="textNoShape">
              <a:avLst/>
            </a:prstTxWarp>
          </a:bodyPr>
          <a:lstStyle>
            <a:lvl1pPr algn="r" defTabSz="930275">
              <a:defRPr sz="1200">
                <a:latin typeface="Times New Roman" charset="0"/>
                <a:ea typeface="MS PGothic" charset="-128"/>
              </a:defRPr>
            </a:lvl1pPr>
          </a:lstStyle>
          <a:p>
            <a:pPr>
              <a:defRPr/>
            </a:pPr>
            <a:fld id="{E7442DB6-24C0-3744-AC5C-D1ADF8A8CBEB}" type="slidenum">
              <a:rPr lang="en-US" altLang="x-none"/>
              <a:pPr>
                <a:defRPr/>
              </a:pPr>
              <a:t>‹#›</a:t>
            </a:fld>
            <a:endParaRPr lang="en-US" altLang="x-none"/>
          </a:p>
        </p:txBody>
      </p:sp>
    </p:spTree>
    <p:extLst>
      <p:ext uri="{BB962C8B-B14F-4D97-AF65-F5344CB8AC3E}">
        <p14:creationId xmlns:p14="http://schemas.microsoft.com/office/powerpoint/2010/main" val="144769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 xmlns:a16="http://schemas.microsoft.com/office/drawing/2014/main" id="{A3DA3017-4D15-BA4E-869E-19FE48E3B7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a:solidFill>
                  <a:schemeClr val="tx1"/>
                </a:solidFill>
                <a:latin typeface="Verdana" panose="020B0604030504040204" pitchFamily="34" charset="0"/>
                <a:ea typeface="MS PGothic" panose="020B0600070205080204" pitchFamily="34" charset="-128"/>
              </a:defRPr>
            </a:lvl1pPr>
            <a:lvl2pPr marL="742950" indent="-285750" defTabSz="928688">
              <a:defRPr>
                <a:solidFill>
                  <a:schemeClr val="tx1"/>
                </a:solidFill>
                <a:latin typeface="Verdana" panose="020B0604030504040204" pitchFamily="34" charset="0"/>
                <a:ea typeface="MS PGothic" panose="020B0600070205080204" pitchFamily="34" charset="-128"/>
              </a:defRPr>
            </a:lvl2pPr>
            <a:lvl3pPr marL="1143000" indent="-228600" defTabSz="928688">
              <a:defRPr>
                <a:solidFill>
                  <a:schemeClr val="tx1"/>
                </a:solidFill>
                <a:latin typeface="Verdana" panose="020B0604030504040204" pitchFamily="34" charset="0"/>
                <a:ea typeface="MS PGothic" panose="020B0600070205080204" pitchFamily="34" charset="-128"/>
              </a:defRPr>
            </a:lvl3pPr>
            <a:lvl4pPr marL="1600200" indent="-228600" defTabSz="928688">
              <a:defRPr>
                <a:solidFill>
                  <a:schemeClr val="tx1"/>
                </a:solidFill>
                <a:latin typeface="Verdana" panose="020B0604030504040204" pitchFamily="34" charset="0"/>
                <a:ea typeface="MS PGothic" panose="020B0600070205080204" pitchFamily="34" charset="-128"/>
              </a:defRPr>
            </a:lvl4pPr>
            <a:lvl5pPr marL="2057400" indent="-228600" defTabSz="928688">
              <a:defRPr>
                <a:solidFill>
                  <a:schemeClr val="tx1"/>
                </a:solidFill>
                <a:latin typeface="Verdana" panose="020B060403050404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5C04522-BF14-F141-902F-553FBC4130F7}"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 xmlns:a16="http://schemas.microsoft.com/office/drawing/2014/main" id="{198DCD9A-F72C-7945-B7F4-590C880802C9}"/>
              </a:ext>
            </a:extLst>
          </p:cNvPr>
          <p:cNvSpPr>
            <a:spLocks noGrp="1" noRot="1" noChangeAspect="1" noChangeArrowheads="1" noTextEdit="1"/>
          </p:cNvSpPr>
          <p:nvPr>
            <p:ph type="sldImg"/>
          </p:nvPr>
        </p:nvSpPr>
        <p:spPr>
          <a:ln/>
        </p:spPr>
      </p:sp>
      <p:sp>
        <p:nvSpPr>
          <p:cNvPr id="6147" name="Rectangle 3">
            <a:extLst>
              <a:ext uri="{FF2B5EF4-FFF2-40B4-BE49-F238E27FC236}">
                <a16:creationId xmlns="" xmlns:a16="http://schemas.microsoft.com/office/drawing/2014/main" id="{A78F7BA2-07F1-2844-8D5B-46C57475B0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49152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 xmlns:a16="http://schemas.microsoft.com/office/drawing/2014/main" id="{280C5F80-90A7-4446-B51D-015A36162F4E}"/>
              </a:ext>
            </a:extLst>
          </p:cNvPr>
          <p:cNvSpPr>
            <a:spLocks noGrp="1" noRot="1" noChangeAspect="1" noChangeArrowheads="1" noTextEdit="1"/>
          </p:cNvSpPr>
          <p:nvPr>
            <p:ph type="sldImg"/>
          </p:nvPr>
        </p:nvSpPr>
        <p:spPr>
          <a:ln/>
        </p:spPr>
      </p:sp>
      <p:sp>
        <p:nvSpPr>
          <p:cNvPr id="25602" name="Rectangle 3">
            <a:extLst>
              <a:ext uri="{FF2B5EF4-FFF2-40B4-BE49-F238E27FC236}">
                <a16:creationId xmlns="" xmlns:a16="http://schemas.microsoft.com/office/drawing/2014/main" id="{5AF39528-B021-8241-A496-C24A972086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0500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 xmlns:a16="http://schemas.microsoft.com/office/drawing/2014/main" id="{8BAA6DB2-A4F9-6343-90D2-8B07EFFB56CA}"/>
              </a:ext>
            </a:extLst>
          </p:cNvPr>
          <p:cNvSpPr>
            <a:spLocks noGrp="1" noRot="1" noChangeAspect="1" noChangeArrowheads="1" noTextEdit="1"/>
          </p:cNvSpPr>
          <p:nvPr>
            <p:ph type="sldImg"/>
          </p:nvPr>
        </p:nvSpPr>
        <p:spPr>
          <a:ln/>
        </p:spPr>
      </p:sp>
      <p:sp>
        <p:nvSpPr>
          <p:cNvPr id="28674" name="Rectangle 3">
            <a:extLst>
              <a:ext uri="{FF2B5EF4-FFF2-40B4-BE49-F238E27FC236}">
                <a16:creationId xmlns="" xmlns:a16="http://schemas.microsoft.com/office/drawing/2014/main" id="{5E7C122A-3EE4-C841-A5AB-C1A165DBE3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23989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 xmlns:a16="http://schemas.microsoft.com/office/drawing/2014/main" id="{F17B1CA7-F570-2248-89AB-3617149335A7}"/>
              </a:ext>
            </a:extLst>
          </p:cNvPr>
          <p:cNvSpPr>
            <a:spLocks noGrp="1" noRot="1" noChangeAspect="1" noChangeArrowheads="1" noTextEdit="1"/>
          </p:cNvSpPr>
          <p:nvPr>
            <p:ph type="sldImg"/>
          </p:nvPr>
        </p:nvSpPr>
        <p:spPr>
          <a:ln/>
        </p:spPr>
      </p:sp>
      <p:sp>
        <p:nvSpPr>
          <p:cNvPr id="30722" name="Rectangle 3">
            <a:extLst>
              <a:ext uri="{FF2B5EF4-FFF2-40B4-BE49-F238E27FC236}">
                <a16:creationId xmlns="" xmlns:a16="http://schemas.microsoft.com/office/drawing/2014/main" id="{E8A1EA42-690C-BA41-B023-BB6FB2A800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34402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 xmlns:a16="http://schemas.microsoft.com/office/drawing/2014/main" id="{E5EBEC2D-5B3F-ED4B-A1BB-F5C8A3563E5F}"/>
              </a:ext>
            </a:extLst>
          </p:cNvPr>
          <p:cNvSpPr>
            <a:spLocks noGrp="1" noRot="1" noChangeAspect="1" noChangeArrowheads="1" noTextEdit="1"/>
          </p:cNvSpPr>
          <p:nvPr>
            <p:ph type="sldImg"/>
          </p:nvPr>
        </p:nvSpPr>
        <p:spPr>
          <a:ln/>
        </p:spPr>
      </p:sp>
      <p:sp>
        <p:nvSpPr>
          <p:cNvPr id="32770" name="Rectangle 3">
            <a:extLst>
              <a:ext uri="{FF2B5EF4-FFF2-40B4-BE49-F238E27FC236}">
                <a16:creationId xmlns="" xmlns:a16="http://schemas.microsoft.com/office/drawing/2014/main" id="{293054C7-B1BB-9644-8FAC-96E11D234E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9766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 xmlns:a16="http://schemas.microsoft.com/office/drawing/2014/main" id="{03360759-7658-8141-B553-8D4F8BCB28DD}"/>
              </a:ext>
            </a:extLst>
          </p:cNvPr>
          <p:cNvSpPr>
            <a:spLocks noGrp="1" noRot="1" noChangeAspect="1" noChangeArrowheads="1" noTextEdit="1"/>
          </p:cNvSpPr>
          <p:nvPr>
            <p:ph type="sldImg"/>
          </p:nvPr>
        </p:nvSpPr>
        <p:spPr>
          <a:ln/>
        </p:spPr>
      </p:sp>
      <p:sp>
        <p:nvSpPr>
          <p:cNvPr id="34818" name="Rectangle 3">
            <a:extLst>
              <a:ext uri="{FF2B5EF4-FFF2-40B4-BE49-F238E27FC236}">
                <a16:creationId xmlns="" xmlns:a16="http://schemas.microsoft.com/office/drawing/2014/main" id="{789C0206-2A2F-3E49-854F-3B22CB4A3C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23452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 xmlns:a16="http://schemas.microsoft.com/office/drawing/2014/main" id="{23ABCCE3-FAA7-1F42-B4DD-DDEE9D2AAE72}"/>
              </a:ext>
            </a:extLst>
          </p:cNvPr>
          <p:cNvSpPr>
            <a:spLocks noGrp="1" noRot="1" noChangeAspect="1" noChangeArrowheads="1" noTextEdit="1"/>
          </p:cNvSpPr>
          <p:nvPr>
            <p:ph type="sldImg"/>
          </p:nvPr>
        </p:nvSpPr>
        <p:spPr>
          <a:ln/>
        </p:spPr>
      </p:sp>
      <p:sp>
        <p:nvSpPr>
          <p:cNvPr id="36866" name="Rectangle 3">
            <a:extLst>
              <a:ext uri="{FF2B5EF4-FFF2-40B4-BE49-F238E27FC236}">
                <a16:creationId xmlns="" xmlns:a16="http://schemas.microsoft.com/office/drawing/2014/main" id="{A6C87707-2224-E94B-B366-E4E3FCEA09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0659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 xmlns:a16="http://schemas.microsoft.com/office/drawing/2014/main" id="{9C632F93-5445-D540-9531-824352507980}"/>
              </a:ext>
            </a:extLst>
          </p:cNvPr>
          <p:cNvSpPr>
            <a:spLocks noGrp="1" noRot="1" noChangeAspect="1" noChangeArrowheads="1" noTextEdit="1"/>
          </p:cNvSpPr>
          <p:nvPr>
            <p:ph type="sldImg"/>
          </p:nvPr>
        </p:nvSpPr>
        <p:spPr>
          <a:ln/>
        </p:spPr>
      </p:sp>
      <p:sp>
        <p:nvSpPr>
          <p:cNvPr id="38914" name="Rectangle 3">
            <a:extLst>
              <a:ext uri="{FF2B5EF4-FFF2-40B4-BE49-F238E27FC236}">
                <a16:creationId xmlns="" xmlns:a16="http://schemas.microsoft.com/office/drawing/2014/main" id="{F5D30EC3-99F3-894A-B83B-9D78C10CA9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67131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 xmlns:a16="http://schemas.microsoft.com/office/drawing/2014/main" id="{E50EC216-AB8F-CD42-A163-2EA1103C62BF}"/>
              </a:ext>
            </a:extLst>
          </p:cNvPr>
          <p:cNvSpPr>
            <a:spLocks noGrp="1" noRot="1" noChangeAspect="1" noChangeArrowheads="1" noTextEdit="1"/>
          </p:cNvSpPr>
          <p:nvPr>
            <p:ph type="sldImg"/>
          </p:nvPr>
        </p:nvSpPr>
        <p:spPr>
          <a:ln/>
        </p:spPr>
      </p:sp>
      <p:sp>
        <p:nvSpPr>
          <p:cNvPr id="40962" name="Rectangle 3">
            <a:extLst>
              <a:ext uri="{FF2B5EF4-FFF2-40B4-BE49-F238E27FC236}">
                <a16:creationId xmlns="" xmlns:a16="http://schemas.microsoft.com/office/drawing/2014/main" id="{663DED94-B7F8-8148-B786-FC750A0DC0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45955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 xmlns:a16="http://schemas.microsoft.com/office/drawing/2014/main" id="{39F8944A-091E-014F-9A51-0CF2A24637D2}"/>
              </a:ext>
            </a:extLst>
          </p:cNvPr>
          <p:cNvSpPr>
            <a:spLocks noGrp="1" noRot="1" noChangeAspect="1" noChangeArrowheads="1" noTextEdit="1"/>
          </p:cNvSpPr>
          <p:nvPr>
            <p:ph type="sldImg"/>
          </p:nvPr>
        </p:nvSpPr>
        <p:spPr>
          <a:ln/>
        </p:spPr>
      </p:sp>
      <p:sp>
        <p:nvSpPr>
          <p:cNvPr id="43010" name="Rectangle 3">
            <a:extLst>
              <a:ext uri="{FF2B5EF4-FFF2-40B4-BE49-F238E27FC236}">
                <a16:creationId xmlns="" xmlns:a16="http://schemas.microsoft.com/office/drawing/2014/main" id="{8D02891C-003B-C74C-9BAB-700AC0406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662828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 xmlns:a16="http://schemas.microsoft.com/office/drawing/2014/main" id="{39F8944A-091E-014F-9A51-0CF2A24637D2}"/>
              </a:ext>
            </a:extLst>
          </p:cNvPr>
          <p:cNvSpPr>
            <a:spLocks noGrp="1" noRot="1" noChangeAspect="1" noChangeArrowheads="1" noTextEdit="1"/>
          </p:cNvSpPr>
          <p:nvPr>
            <p:ph type="sldImg"/>
          </p:nvPr>
        </p:nvSpPr>
        <p:spPr>
          <a:ln/>
        </p:spPr>
      </p:sp>
      <p:sp>
        <p:nvSpPr>
          <p:cNvPr id="43010" name="Rectangle 3">
            <a:extLst>
              <a:ext uri="{FF2B5EF4-FFF2-40B4-BE49-F238E27FC236}">
                <a16:creationId xmlns="" xmlns:a16="http://schemas.microsoft.com/office/drawing/2014/main" id="{8D02891C-003B-C74C-9BAB-700AC0406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2658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a:extLst>
              <a:ext uri="{FF2B5EF4-FFF2-40B4-BE49-F238E27FC236}">
                <a16:creationId xmlns="" xmlns:a16="http://schemas.microsoft.com/office/drawing/2014/main" id="{8684C7F5-98F9-2B46-88B9-3E9D52BCBB9E}"/>
              </a:ext>
            </a:extLst>
          </p:cNvPr>
          <p:cNvSpPr>
            <a:spLocks noGrp="1" noRot="1" noChangeAspect="1" noChangeArrowheads="1" noTextEdit="1"/>
          </p:cNvSpPr>
          <p:nvPr>
            <p:ph type="sldImg"/>
          </p:nvPr>
        </p:nvSpPr>
        <p:spPr>
          <a:ln/>
        </p:spPr>
      </p:sp>
      <p:sp>
        <p:nvSpPr>
          <p:cNvPr id="8194" name="Rectangle 3">
            <a:extLst>
              <a:ext uri="{FF2B5EF4-FFF2-40B4-BE49-F238E27FC236}">
                <a16:creationId xmlns="" xmlns:a16="http://schemas.microsoft.com/office/drawing/2014/main" id="{C5C1FA31-DEC1-8D44-B053-0C186467D2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88014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 xmlns:a16="http://schemas.microsoft.com/office/drawing/2014/main" id="{25C9460E-3C37-934B-8B05-700F2AE0AC74}"/>
              </a:ext>
            </a:extLst>
          </p:cNvPr>
          <p:cNvSpPr>
            <a:spLocks noGrp="1" noRot="1" noChangeAspect="1" noChangeArrowheads="1" noTextEdit="1"/>
          </p:cNvSpPr>
          <p:nvPr>
            <p:ph type="sldImg"/>
          </p:nvPr>
        </p:nvSpPr>
        <p:spPr>
          <a:ln/>
        </p:spPr>
      </p:sp>
      <p:sp>
        <p:nvSpPr>
          <p:cNvPr id="45058" name="Rectangle 3">
            <a:extLst>
              <a:ext uri="{FF2B5EF4-FFF2-40B4-BE49-F238E27FC236}">
                <a16:creationId xmlns="" xmlns:a16="http://schemas.microsoft.com/office/drawing/2014/main" id="{87E2DEB0-C2FE-6641-A92C-02564C2F5C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1243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 xmlns:a16="http://schemas.microsoft.com/office/drawing/2014/main" id="{1E0EDA6F-F93A-0D45-A11A-64D39B8C9D7A}"/>
              </a:ext>
            </a:extLst>
          </p:cNvPr>
          <p:cNvSpPr>
            <a:spLocks noGrp="1" noRot="1" noChangeAspect="1" noChangeArrowheads="1" noTextEdit="1"/>
          </p:cNvSpPr>
          <p:nvPr>
            <p:ph type="sldImg"/>
          </p:nvPr>
        </p:nvSpPr>
        <p:spPr>
          <a:ln/>
        </p:spPr>
      </p:sp>
      <p:sp>
        <p:nvSpPr>
          <p:cNvPr id="47106" name="Rectangle 3">
            <a:extLst>
              <a:ext uri="{FF2B5EF4-FFF2-40B4-BE49-F238E27FC236}">
                <a16:creationId xmlns="" xmlns:a16="http://schemas.microsoft.com/office/drawing/2014/main" id="{D596E167-5314-2B4A-89ED-6A6EE5D52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4563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 xmlns:a16="http://schemas.microsoft.com/office/drawing/2014/main" id="{2BD14505-DDC4-8F4B-981E-6908E8E1AB1C}"/>
              </a:ext>
            </a:extLst>
          </p:cNvPr>
          <p:cNvSpPr>
            <a:spLocks noGrp="1" noRot="1" noChangeAspect="1" noChangeArrowheads="1" noTextEdit="1"/>
          </p:cNvSpPr>
          <p:nvPr>
            <p:ph type="sldImg"/>
          </p:nvPr>
        </p:nvSpPr>
        <p:spPr>
          <a:ln/>
        </p:spPr>
      </p:sp>
      <p:sp>
        <p:nvSpPr>
          <p:cNvPr id="49154" name="Rectangle 3">
            <a:extLst>
              <a:ext uri="{FF2B5EF4-FFF2-40B4-BE49-F238E27FC236}">
                <a16:creationId xmlns="" xmlns:a16="http://schemas.microsoft.com/office/drawing/2014/main" id="{E0F32247-145D-AC4E-A46B-72580E714D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5304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 xmlns:a16="http://schemas.microsoft.com/office/drawing/2014/main" id="{AFC361E2-EC14-4B4C-85BC-70BAB1A58E80}"/>
              </a:ext>
            </a:extLst>
          </p:cNvPr>
          <p:cNvSpPr>
            <a:spLocks noGrp="1" noRot="1" noChangeAspect="1" noChangeArrowheads="1" noTextEdit="1"/>
          </p:cNvSpPr>
          <p:nvPr>
            <p:ph type="sldImg"/>
          </p:nvPr>
        </p:nvSpPr>
        <p:spPr>
          <a:ln/>
        </p:spPr>
      </p:sp>
      <p:sp>
        <p:nvSpPr>
          <p:cNvPr id="51202" name="Rectangle 3">
            <a:extLst>
              <a:ext uri="{FF2B5EF4-FFF2-40B4-BE49-F238E27FC236}">
                <a16:creationId xmlns="" xmlns:a16="http://schemas.microsoft.com/office/drawing/2014/main" id="{A11945AA-89BB-364C-98F6-B50C389670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83229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 xmlns:a16="http://schemas.microsoft.com/office/drawing/2014/main" id="{8B47981B-A4C7-A240-AE91-9C36815D7167}"/>
              </a:ext>
            </a:extLst>
          </p:cNvPr>
          <p:cNvSpPr>
            <a:spLocks noGrp="1" noRot="1" noChangeAspect="1" noChangeArrowheads="1" noTextEdit="1"/>
          </p:cNvSpPr>
          <p:nvPr>
            <p:ph type="sldImg"/>
          </p:nvPr>
        </p:nvSpPr>
        <p:spPr>
          <a:ln/>
        </p:spPr>
      </p:sp>
      <p:sp>
        <p:nvSpPr>
          <p:cNvPr id="53250" name="Rectangle 3">
            <a:extLst>
              <a:ext uri="{FF2B5EF4-FFF2-40B4-BE49-F238E27FC236}">
                <a16:creationId xmlns="" xmlns:a16="http://schemas.microsoft.com/office/drawing/2014/main" id="{0D84DF3A-9D79-924E-B35A-66274DC000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54032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 xmlns:a16="http://schemas.microsoft.com/office/drawing/2014/main" id="{B944D3D4-A899-D548-937C-CA1743BC647D}"/>
              </a:ext>
            </a:extLst>
          </p:cNvPr>
          <p:cNvSpPr>
            <a:spLocks noGrp="1" noRot="1" noChangeAspect="1" noChangeArrowheads="1" noTextEdit="1"/>
          </p:cNvSpPr>
          <p:nvPr>
            <p:ph type="sldImg"/>
          </p:nvPr>
        </p:nvSpPr>
        <p:spPr>
          <a:ln/>
        </p:spPr>
      </p:sp>
      <p:sp>
        <p:nvSpPr>
          <p:cNvPr id="55298" name="Rectangle 3">
            <a:extLst>
              <a:ext uri="{FF2B5EF4-FFF2-40B4-BE49-F238E27FC236}">
                <a16:creationId xmlns="" xmlns:a16="http://schemas.microsoft.com/office/drawing/2014/main" id="{9631A3BE-0CE2-7046-8EA0-5A39FE6379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98266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 xmlns:a16="http://schemas.microsoft.com/office/drawing/2014/main" id="{C223A044-9008-9345-AF0E-D068D564C9D4}"/>
              </a:ext>
            </a:extLst>
          </p:cNvPr>
          <p:cNvSpPr>
            <a:spLocks noGrp="1" noRot="1" noChangeAspect="1" noChangeArrowheads="1" noTextEdit="1"/>
          </p:cNvSpPr>
          <p:nvPr>
            <p:ph type="sldImg"/>
          </p:nvPr>
        </p:nvSpPr>
        <p:spPr>
          <a:ln/>
        </p:spPr>
      </p:sp>
      <p:sp>
        <p:nvSpPr>
          <p:cNvPr id="58370" name="Rectangle 3">
            <a:extLst>
              <a:ext uri="{FF2B5EF4-FFF2-40B4-BE49-F238E27FC236}">
                <a16:creationId xmlns="" xmlns:a16="http://schemas.microsoft.com/office/drawing/2014/main" id="{90D2E0A0-3817-9A44-B677-2E5A122C9E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21237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 xmlns:a16="http://schemas.microsoft.com/office/drawing/2014/main" id="{5CF95A3C-3F77-DC42-92B6-6AA7E7A1B2CB}"/>
              </a:ext>
            </a:extLst>
          </p:cNvPr>
          <p:cNvSpPr>
            <a:spLocks noGrp="1" noRot="1" noChangeAspect="1" noChangeArrowheads="1" noTextEdit="1"/>
          </p:cNvSpPr>
          <p:nvPr>
            <p:ph type="sldImg"/>
          </p:nvPr>
        </p:nvSpPr>
        <p:spPr>
          <a:ln/>
        </p:spPr>
      </p:sp>
      <p:sp>
        <p:nvSpPr>
          <p:cNvPr id="60418" name="Rectangle 3">
            <a:extLst>
              <a:ext uri="{FF2B5EF4-FFF2-40B4-BE49-F238E27FC236}">
                <a16:creationId xmlns="" xmlns:a16="http://schemas.microsoft.com/office/drawing/2014/main" id="{0687CEEA-3C5F-1A4B-8F25-3CB2DA663A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44861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 xmlns:a16="http://schemas.microsoft.com/office/drawing/2014/main" id="{12C0167A-C780-174A-A861-17183D14447A}"/>
              </a:ext>
            </a:extLst>
          </p:cNvPr>
          <p:cNvSpPr>
            <a:spLocks noGrp="1" noRot="1" noChangeAspect="1" noChangeArrowheads="1" noTextEdit="1"/>
          </p:cNvSpPr>
          <p:nvPr>
            <p:ph type="sldImg"/>
          </p:nvPr>
        </p:nvSpPr>
        <p:spPr>
          <a:ln/>
        </p:spPr>
      </p:sp>
      <p:sp>
        <p:nvSpPr>
          <p:cNvPr id="62466" name="Rectangle 3">
            <a:extLst>
              <a:ext uri="{FF2B5EF4-FFF2-40B4-BE49-F238E27FC236}">
                <a16:creationId xmlns="" xmlns:a16="http://schemas.microsoft.com/office/drawing/2014/main" id="{6BF7D95E-3D01-2645-8AD2-1771329E13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16971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 xmlns:a16="http://schemas.microsoft.com/office/drawing/2014/main" id="{206835D0-5B07-6F42-BCEA-EE952B8945E3}"/>
              </a:ext>
            </a:extLst>
          </p:cNvPr>
          <p:cNvSpPr>
            <a:spLocks noGrp="1" noRot="1" noChangeAspect="1" noChangeArrowheads="1" noTextEdit="1"/>
          </p:cNvSpPr>
          <p:nvPr>
            <p:ph type="sldImg"/>
          </p:nvPr>
        </p:nvSpPr>
        <p:spPr>
          <a:ln/>
        </p:spPr>
      </p:sp>
      <p:sp>
        <p:nvSpPr>
          <p:cNvPr id="68610" name="Rectangle 3">
            <a:extLst>
              <a:ext uri="{FF2B5EF4-FFF2-40B4-BE49-F238E27FC236}">
                <a16:creationId xmlns="" xmlns:a16="http://schemas.microsoft.com/office/drawing/2014/main" id="{721AD211-B61C-B343-BDD2-7DDCC7D72A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82003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6ED7220B-B0F5-5A42-927C-D87C04AE4B11}"/>
              </a:ext>
            </a:extLst>
          </p:cNvPr>
          <p:cNvSpPr>
            <a:spLocks noGrp="1" noRot="1" noChangeAspect="1" noChangeArrowheads="1" noTextEdit="1"/>
          </p:cNvSpPr>
          <p:nvPr>
            <p:ph type="sldImg"/>
          </p:nvPr>
        </p:nvSpPr>
        <p:spPr>
          <a:ln/>
        </p:spPr>
      </p:sp>
      <p:sp>
        <p:nvSpPr>
          <p:cNvPr id="10242" name="Rectangle 3">
            <a:extLst>
              <a:ext uri="{FF2B5EF4-FFF2-40B4-BE49-F238E27FC236}">
                <a16:creationId xmlns="" xmlns:a16="http://schemas.microsoft.com/office/drawing/2014/main" id="{9DE124F1-D56A-E041-B5D4-A351ECACEB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393212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 xmlns:a16="http://schemas.microsoft.com/office/drawing/2014/main" id="{4D80E0A6-930E-4B45-93F7-67323538C36D}"/>
              </a:ext>
            </a:extLst>
          </p:cNvPr>
          <p:cNvSpPr>
            <a:spLocks noGrp="1" noRot="1" noChangeAspect="1" noChangeArrowheads="1" noTextEdit="1"/>
          </p:cNvSpPr>
          <p:nvPr>
            <p:ph type="sldImg"/>
          </p:nvPr>
        </p:nvSpPr>
        <p:spPr>
          <a:ln/>
        </p:spPr>
      </p:sp>
      <p:sp>
        <p:nvSpPr>
          <p:cNvPr id="66562" name="Rectangle 3">
            <a:extLst>
              <a:ext uri="{FF2B5EF4-FFF2-40B4-BE49-F238E27FC236}">
                <a16:creationId xmlns="" xmlns:a16="http://schemas.microsoft.com/office/drawing/2014/main" id="{90C5A5D0-DC98-8440-8F15-C1A8341682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10513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 xmlns:a16="http://schemas.microsoft.com/office/drawing/2014/main" id="{613FD5CF-94E4-DE4A-895D-14FABBE1AB9B}"/>
              </a:ext>
            </a:extLst>
          </p:cNvPr>
          <p:cNvSpPr>
            <a:spLocks noGrp="1" noRot="1" noChangeAspect="1" noChangeArrowheads="1" noTextEdit="1"/>
          </p:cNvSpPr>
          <p:nvPr>
            <p:ph type="sldImg"/>
          </p:nvPr>
        </p:nvSpPr>
        <p:spPr>
          <a:ln/>
        </p:spPr>
      </p:sp>
      <p:sp>
        <p:nvSpPr>
          <p:cNvPr id="70658" name="Rectangle 3">
            <a:extLst>
              <a:ext uri="{FF2B5EF4-FFF2-40B4-BE49-F238E27FC236}">
                <a16:creationId xmlns="" xmlns:a16="http://schemas.microsoft.com/office/drawing/2014/main" id="{11FA1245-3878-C843-BF1B-C49908AB3D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27274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 xmlns:a16="http://schemas.microsoft.com/office/drawing/2014/main" id="{044FE30B-5060-374A-9BCD-B7F081150BDE}"/>
              </a:ext>
            </a:extLst>
          </p:cNvPr>
          <p:cNvSpPr>
            <a:spLocks noGrp="1" noRot="1" noChangeAspect="1" noChangeArrowheads="1" noTextEdit="1"/>
          </p:cNvSpPr>
          <p:nvPr>
            <p:ph type="sldImg"/>
          </p:nvPr>
        </p:nvSpPr>
        <p:spPr>
          <a:ln/>
        </p:spPr>
      </p:sp>
      <p:sp>
        <p:nvSpPr>
          <p:cNvPr id="72706" name="Rectangle 3">
            <a:extLst>
              <a:ext uri="{FF2B5EF4-FFF2-40B4-BE49-F238E27FC236}">
                <a16:creationId xmlns="" xmlns:a16="http://schemas.microsoft.com/office/drawing/2014/main" id="{C2E69516-573A-7347-95A4-575188C97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907521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 xmlns:a16="http://schemas.microsoft.com/office/drawing/2014/main" id="{3B552126-07F1-9340-B76C-E2E90C048BDD}"/>
              </a:ext>
            </a:extLst>
          </p:cNvPr>
          <p:cNvSpPr>
            <a:spLocks noGrp="1" noRot="1" noChangeAspect="1" noChangeArrowheads="1" noTextEdit="1"/>
          </p:cNvSpPr>
          <p:nvPr>
            <p:ph type="sldImg"/>
          </p:nvPr>
        </p:nvSpPr>
        <p:spPr>
          <a:ln/>
        </p:spPr>
      </p:sp>
      <p:sp>
        <p:nvSpPr>
          <p:cNvPr id="74754" name="Rectangle 3">
            <a:extLst>
              <a:ext uri="{FF2B5EF4-FFF2-40B4-BE49-F238E27FC236}">
                <a16:creationId xmlns="" xmlns:a16="http://schemas.microsoft.com/office/drawing/2014/main" id="{47A8A41F-738D-A344-9818-E23B4845C7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708248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 xmlns:a16="http://schemas.microsoft.com/office/drawing/2014/main" id="{D0B03A41-392D-2240-A3DA-6498A09B3A90}"/>
              </a:ext>
            </a:extLst>
          </p:cNvPr>
          <p:cNvSpPr>
            <a:spLocks noGrp="1" noRot="1" noChangeAspect="1" noChangeArrowheads="1" noTextEdit="1"/>
          </p:cNvSpPr>
          <p:nvPr>
            <p:ph type="sldImg"/>
          </p:nvPr>
        </p:nvSpPr>
        <p:spPr>
          <a:ln/>
        </p:spPr>
      </p:sp>
      <p:sp>
        <p:nvSpPr>
          <p:cNvPr id="76802" name="Rectangle 3">
            <a:extLst>
              <a:ext uri="{FF2B5EF4-FFF2-40B4-BE49-F238E27FC236}">
                <a16:creationId xmlns="" xmlns:a16="http://schemas.microsoft.com/office/drawing/2014/main" id="{D626F83D-2638-2A4C-96DD-DE2DEBE56E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441053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 xmlns:a16="http://schemas.microsoft.com/office/drawing/2014/main" id="{B8186285-AA84-2E44-B024-FFD2C99C1A7E}"/>
              </a:ext>
            </a:extLst>
          </p:cNvPr>
          <p:cNvSpPr>
            <a:spLocks noGrp="1" noRot="1" noChangeAspect="1" noChangeArrowheads="1" noTextEdit="1"/>
          </p:cNvSpPr>
          <p:nvPr>
            <p:ph type="sldImg"/>
          </p:nvPr>
        </p:nvSpPr>
        <p:spPr>
          <a:ln/>
        </p:spPr>
      </p:sp>
      <p:sp>
        <p:nvSpPr>
          <p:cNvPr id="78850" name="Rectangle 3">
            <a:extLst>
              <a:ext uri="{FF2B5EF4-FFF2-40B4-BE49-F238E27FC236}">
                <a16:creationId xmlns="" xmlns:a16="http://schemas.microsoft.com/office/drawing/2014/main" id="{D2A846C2-5755-B54A-A2A4-C4DB9EB1B1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893512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 xmlns:a16="http://schemas.microsoft.com/office/drawing/2014/main" id="{F4E9B8C3-C8CB-784A-B5FF-103A4C5CFBC7}"/>
              </a:ext>
            </a:extLst>
          </p:cNvPr>
          <p:cNvSpPr>
            <a:spLocks noGrp="1" noRot="1" noChangeAspect="1" noChangeArrowheads="1" noTextEdit="1"/>
          </p:cNvSpPr>
          <p:nvPr>
            <p:ph type="sldImg"/>
          </p:nvPr>
        </p:nvSpPr>
        <p:spPr>
          <a:ln/>
        </p:spPr>
      </p:sp>
      <p:sp>
        <p:nvSpPr>
          <p:cNvPr id="80898" name="Rectangle 3">
            <a:extLst>
              <a:ext uri="{FF2B5EF4-FFF2-40B4-BE49-F238E27FC236}">
                <a16:creationId xmlns="" xmlns:a16="http://schemas.microsoft.com/office/drawing/2014/main" id="{5D55AC85-A012-4F43-9A15-C97CEBE46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487060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 xmlns:a16="http://schemas.microsoft.com/office/drawing/2014/main" id="{AEF02986-F639-564C-8FBD-2BB486761002}"/>
              </a:ext>
            </a:extLst>
          </p:cNvPr>
          <p:cNvSpPr>
            <a:spLocks noGrp="1" noRot="1" noChangeAspect="1" noChangeArrowheads="1" noTextEdit="1"/>
          </p:cNvSpPr>
          <p:nvPr>
            <p:ph type="sldImg"/>
          </p:nvPr>
        </p:nvSpPr>
        <p:spPr>
          <a:ln/>
        </p:spPr>
      </p:sp>
      <p:sp>
        <p:nvSpPr>
          <p:cNvPr id="82946" name="Rectangle 3">
            <a:extLst>
              <a:ext uri="{FF2B5EF4-FFF2-40B4-BE49-F238E27FC236}">
                <a16:creationId xmlns="" xmlns:a16="http://schemas.microsoft.com/office/drawing/2014/main" id="{2C9D5EF5-6B59-9842-A8B2-70CCEACBCF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7451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 xmlns:a16="http://schemas.microsoft.com/office/drawing/2014/main" id="{4CF9CE3F-2164-6945-89D3-852507A73DC0}"/>
              </a:ext>
            </a:extLst>
          </p:cNvPr>
          <p:cNvSpPr>
            <a:spLocks noGrp="1" noRot="1" noChangeAspect="1" noChangeArrowheads="1" noTextEdit="1"/>
          </p:cNvSpPr>
          <p:nvPr>
            <p:ph type="sldImg"/>
          </p:nvPr>
        </p:nvSpPr>
        <p:spPr>
          <a:ln/>
        </p:spPr>
      </p:sp>
      <p:sp>
        <p:nvSpPr>
          <p:cNvPr id="84994" name="Rectangle 3">
            <a:extLst>
              <a:ext uri="{FF2B5EF4-FFF2-40B4-BE49-F238E27FC236}">
                <a16:creationId xmlns="" xmlns:a16="http://schemas.microsoft.com/office/drawing/2014/main" id="{7726678A-BF5F-714C-AF76-0C8274BD8D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841890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 xmlns:a16="http://schemas.microsoft.com/office/drawing/2014/main" id="{497C1B22-B66F-1D4B-BDCD-51FD814190D4}"/>
              </a:ext>
            </a:extLst>
          </p:cNvPr>
          <p:cNvSpPr>
            <a:spLocks noGrp="1" noRot="1" noChangeAspect="1" noChangeArrowheads="1" noTextEdit="1"/>
          </p:cNvSpPr>
          <p:nvPr>
            <p:ph type="sldImg"/>
          </p:nvPr>
        </p:nvSpPr>
        <p:spPr>
          <a:ln/>
        </p:spPr>
      </p:sp>
      <p:sp>
        <p:nvSpPr>
          <p:cNvPr id="87042" name="Rectangle 3">
            <a:extLst>
              <a:ext uri="{FF2B5EF4-FFF2-40B4-BE49-F238E27FC236}">
                <a16:creationId xmlns="" xmlns:a16="http://schemas.microsoft.com/office/drawing/2014/main" id="{AF49716C-C875-3F4D-98B2-6C3DA82B0B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59613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 xmlns:a16="http://schemas.microsoft.com/office/drawing/2014/main" id="{F18FA333-21EF-2E4D-838D-98503C87DDD1}"/>
              </a:ext>
            </a:extLst>
          </p:cNvPr>
          <p:cNvSpPr>
            <a:spLocks noGrp="1" noRot="1" noChangeAspect="1" noChangeArrowheads="1" noTextEdit="1"/>
          </p:cNvSpPr>
          <p:nvPr>
            <p:ph type="sldImg"/>
          </p:nvPr>
        </p:nvSpPr>
        <p:spPr>
          <a:ln/>
        </p:spPr>
      </p:sp>
      <p:sp>
        <p:nvSpPr>
          <p:cNvPr id="12290" name="Rectangle 3">
            <a:extLst>
              <a:ext uri="{FF2B5EF4-FFF2-40B4-BE49-F238E27FC236}">
                <a16:creationId xmlns="" xmlns:a16="http://schemas.microsoft.com/office/drawing/2014/main" id="{4268ADD2-2FA5-4747-AA1C-D17464DF7C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241762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 xmlns:a16="http://schemas.microsoft.com/office/drawing/2014/main" id="{497C1B22-B66F-1D4B-BDCD-51FD814190D4}"/>
              </a:ext>
            </a:extLst>
          </p:cNvPr>
          <p:cNvSpPr>
            <a:spLocks noGrp="1" noRot="1" noChangeAspect="1" noChangeArrowheads="1" noTextEdit="1"/>
          </p:cNvSpPr>
          <p:nvPr>
            <p:ph type="sldImg"/>
          </p:nvPr>
        </p:nvSpPr>
        <p:spPr>
          <a:ln/>
        </p:spPr>
      </p:sp>
      <p:sp>
        <p:nvSpPr>
          <p:cNvPr id="87042" name="Rectangle 3">
            <a:extLst>
              <a:ext uri="{FF2B5EF4-FFF2-40B4-BE49-F238E27FC236}">
                <a16:creationId xmlns="" xmlns:a16="http://schemas.microsoft.com/office/drawing/2014/main" id="{AF49716C-C875-3F4D-98B2-6C3DA82B0B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764651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 xmlns:a16="http://schemas.microsoft.com/office/drawing/2014/main" id="{D2E6DF73-1843-4641-85EE-E390EB5624D0}"/>
              </a:ext>
            </a:extLst>
          </p:cNvPr>
          <p:cNvSpPr>
            <a:spLocks noGrp="1" noRot="1" noChangeAspect="1" noChangeArrowheads="1" noTextEdit="1"/>
          </p:cNvSpPr>
          <p:nvPr>
            <p:ph type="sldImg"/>
          </p:nvPr>
        </p:nvSpPr>
        <p:spPr>
          <a:ln/>
        </p:spPr>
      </p:sp>
      <p:sp>
        <p:nvSpPr>
          <p:cNvPr id="91138" name="Rectangle 3">
            <a:extLst>
              <a:ext uri="{FF2B5EF4-FFF2-40B4-BE49-F238E27FC236}">
                <a16:creationId xmlns="" xmlns:a16="http://schemas.microsoft.com/office/drawing/2014/main" id="{D8EBE905-5630-214E-8BA1-CBA96A0052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508663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a:extLst>
              <a:ext uri="{FF2B5EF4-FFF2-40B4-BE49-F238E27FC236}">
                <a16:creationId xmlns="" xmlns:a16="http://schemas.microsoft.com/office/drawing/2014/main" id="{0E0FCBBF-11B1-B745-AFA1-4ADA53060CF9}"/>
              </a:ext>
            </a:extLst>
          </p:cNvPr>
          <p:cNvSpPr>
            <a:spLocks noGrp="1" noRot="1" noChangeAspect="1" noChangeArrowheads="1" noTextEdit="1"/>
          </p:cNvSpPr>
          <p:nvPr>
            <p:ph type="sldImg"/>
          </p:nvPr>
        </p:nvSpPr>
        <p:spPr>
          <a:ln/>
        </p:spPr>
      </p:sp>
      <p:sp>
        <p:nvSpPr>
          <p:cNvPr id="95234" name="Rectangle 3">
            <a:extLst>
              <a:ext uri="{FF2B5EF4-FFF2-40B4-BE49-F238E27FC236}">
                <a16:creationId xmlns="" xmlns:a16="http://schemas.microsoft.com/office/drawing/2014/main" id="{38867D06-FC8A-9D47-8B67-0C0965784B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8113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a:extLst>
              <a:ext uri="{FF2B5EF4-FFF2-40B4-BE49-F238E27FC236}">
                <a16:creationId xmlns="" xmlns:a16="http://schemas.microsoft.com/office/drawing/2014/main" id="{EDD366A8-FAC2-7C48-BA1E-424FBFD7EFD9}"/>
              </a:ext>
            </a:extLst>
          </p:cNvPr>
          <p:cNvSpPr>
            <a:spLocks noGrp="1" noRot="1" noChangeAspect="1" noChangeArrowheads="1" noTextEdit="1"/>
          </p:cNvSpPr>
          <p:nvPr>
            <p:ph type="sldImg"/>
          </p:nvPr>
        </p:nvSpPr>
        <p:spPr>
          <a:ln/>
        </p:spPr>
      </p:sp>
      <p:sp>
        <p:nvSpPr>
          <p:cNvPr id="97282" name="Rectangle 3">
            <a:extLst>
              <a:ext uri="{FF2B5EF4-FFF2-40B4-BE49-F238E27FC236}">
                <a16:creationId xmlns="" xmlns:a16="http://schemas.microsoft.com/office/drawing/2014/main" id="{02DCA9B6-95FC-7F40-BE86-898F9BB533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14350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 xmlns:a16="http://schemas.microsoft.com/office/drawing/2014/main" id="{DE62BACB-427D-C04A-8072-89C0AA62A7AA}"/>
              </a:ext>
            </a:extLst>
          </p:cNvPr>
          <p:cNvSpPr>
            <a:spLocks noGrp="1" noRot="1" noChangeAspect="1" noChangeArrowheads="1" noTextEdit="1"/>
          </p:cNvSpPr>
          <p:nvPr>
            <p:ph type="sldImg"/>
          </p:nvPr>
        </p:nvSpPr>
        <p:spPr>
          <a:ln/>
        </p:spPr>
      </p:sp>
      <p:sp>
        <p:nvSpPr>
          <p:cNvPr id="99330" name="Rectangle 3">
            <a:extLst>
              <a:ext uri="{FF2B5EF4-FFF2-40B4-BE49-F238E27FC236}">
                <a16:creationId xmlns="" xmlns:a16="http://schemas.microsoft.com/office/drawing/2014/main" id="{7891A803-A3D7-BB4E-BC30-F1052FA07D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339661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a:extLst>
              <a:ext uri="{FF2B5EF4-FFF2-40B4-BE49-F238E27FC236}">
                <a16:creationId xmlns="" xmlns:a16="http://schemas.microsoft.com/office/drawing/2014/main" id="{77C061B4-13E3-7B43-9784-D546C31DACE5}"/>
              </a:ext>
            </a:extLst>
          </p:cNvPr>
          <p:cNvSpPr>
            <a:spLocks noGrp="1" noRot="1" noChangeAspect="1" noChangeArrowheads="1" noTextEdit="1"/>
          </p:cNvSpPr>
          <p:nvPr>
            <p:ph type="sldImg"/>
          </p:nvPr>
        </p:nvSpPr>
        <p:spPr>
          <a:ln/>
        </p:spPr>
      </p:sp>
      <p:sp>
        <p:nvSpPr>
          <p:cNvPr id="103426" name="Rectangle 3">
            <a:extLst>
              <a:ext uri="{FF2B5EF4-FFF2-40B4-BE49-F238E27FC236}">
                <a16:creationId xmlns="" xmlns:a16="http://schemas.microsoft.com/office/drawing/2014/main" id="{2B62D992-4BE3-0B43-8CFB-2399C851AB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88102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 xmlns:a16="http://schemas.microsoft.com/office/drawing/2014/main" id="{110365E8-5D6E-6044-A8D2-96F3EA79E221}"/>
              </a:ext>
            </a:extLst>
          </p:cNvPr>
          <p:cNvSpPr>
            <a:spLocks noGrp="1" noRot="1" noChangeAspect="1" noChangeArrowheads="1" noTextEdit="1"/>
          </p:cNvSpPr>
          <p:nvPr>
            <p:ph type="sldImg"/>
          </p:nvPr>
        </p:nvSpPr>
        <p:spPr>
          <a:ln/>
        </p:spPr>
      </p:sp>
      <p:sp>
        <p:nvSpPr>
          <p:cNvPr id="108546" name="Rectangle 3">
            <a:extLst>
              <a:ext uri="{FF2B5EF4-FFF2-40B4-BE49-F238E27FC236}">
                <a16:creationId xmlns="" xmlns:a16="http://schemas.microsoft.com/office/drawing/2014/main" id="{0CE1BACC-14C2-D741-B5F6-4BFD778322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880292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 xmlns:a16="http://schemas.microsoft.com/office/drawing/2014/main" id="{8435C19F-41E5-0640-A994-AA8F4CD354B0}"/>
              </a:ext>
            </a:extLst>
          </p:cNvPr>
          <p:cNvSpPr>
            <a:spLocks noGrp="1" noRot="1" noChangeAspect="1" noChangeArrowheads="1" noTextEdit="1"/>
          </p:cNvSpPr>
          <p:nvPr>
            <p:ph type="sldImg"/>
          </p:nvPr>
        </p:nvSpPr>
        <p:spPr>
          <a:ln/>
        </p:spPr>
      </p:sp>
      <p:sp>
        <p:nvSpPr>
          <p:cNvPr id="110594" name="Rectangle 3">
            <a:extLst>
              <a:ext uri="{FF2B5EF4-FFF2-40B4-BE49-F238E27FC236}">
                <a16:creationId xmlns="" xmlns:a16="http://schemas.microsoft.com/office/drawing/2014/main" id="{A9095850-641F-C646-B942-E3A6CFA40A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886988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 xmlns:a16="http://schemas.microsoft.com/office/drawing/2014/main" id="{5FC1CA5E-55B0-C148-BA52-373F74F88FD5}"/>
              </a:ext>
            </a:extLst>
          </p:cNvPr>
          <p:cNvSpPr>
            <a:spLocks noGrp="1" noRot="1" noChangeAspect="1" noChangeArrowheads="1" noTextEdit="1"/>
          </p:cNvSpPr>
          <p:nvPr>
            <p:ph type="sldImg"/>
          </p:nvPr>
        </p:nvSpPr>
        <p:spPr>
          <a:ln/>
        </p:spPr>
      </p:sp>
      <p:sp>
        <p:nvSpPr>
          <p:cNvPr id="112642" name="Rectangle 3">
            <a:extLst>
              <a:ext uri="{FF2B5EF4-FFF2-40B4-BE49-F238E27FC236}">
                <a16:creationId xmlns="" xmlns:a16="http://schemas.microsoft.com/office/drawing/2014/main" id="{7F7F469C-2A29-5746-9935-F2BA944F33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28742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 xmlns:a16="http://schemas.microsoft.com/office/drawing/2014/main" id="{DED49A5F-FFA6-FE42-B076-C438EB008EE7}"/>
              </a:ext>
            </a:extLst>
          </p:cNvPr>
          <p:cNvSpPr>
            <a:spLocks noGrp="1" noRot="1" noChangeAspect="1" noChangeArrowheads="1" noTextEdit="1"/>
          </p:cNvSpPr>
          <p:nvPr>
            <p:ph type="sldImg"/>
          </p:nvPr>
        </p:nvSpPr>
        <p:spPr>
          <a:ln/>
        </p:spPr>
      </p:sp>
      <p:sp>
        <p:nvSpPr>
          <p:cNvPr id="114690" name="Rectangle 3">
            <a:extLst>
              <a:ext uri="{FF2B5EF4-FFF2-40B4-BE49-F238E27FC236}">
                <a16:creationId xmlns="" xmlns:a16="http://schemas.microsoft.com/office/drawing/2014/main" id="{4EBE403F-E8E1-5E48-B687-CD002B3824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46671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a:extLst>
              <a:ext uri="{FF2B5EF4-FFF2-40B4-BE49-F238E27FC236}">
                <a16:creationId xmlns="" xmlns:a16="http://schemas.microsoft.com/office/drawing/2014/main" id="{7DDBFAE2-B5DB-2745-BD6A-6BBA0D92C396}"/>
              </a:ext>
            </a:extLst>
          </p:cNvPr>
          <p:cNvSpPr>
            <a:spLocks noGrp="1" noRot="1" noChangeAspect="1" noChangeArrowheads="1" noTextEdit="1"/>
          </p:cNvSpPr>
          <p:nvPr>
            <p:ph type="sldImg"/>
          </p:nvPr>
        </p:nvSpPr>
        <p:spPr>
          <a:ln/>
        </p:spPr>
      </p:sp>
      <p:sp>
        <p:nvSpPr>
          <p:cNvPr id="14338" name="Rectangle 3">
            <a:extLst>
              <a:ext uri="{FF2B5EF4-FFF2-40B4-BE49-F238E27FC236}">
                <a16:creationId xmlns="" xmlns:a16="http://schemas.microsoft.com/office/drawing/2014/main" id="{A878742F-25E4-7E46-9816-FFFF065AA3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27526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a:extLst>
              <a:ext uri="{FF2B5EF4-FFF2-40B4-BE49-F238E27FC236}">
                <a16:creationId xmlns="" xmlns:a16="http://schemas.microsoft.com/office/drawing/2014/main" id="{705CCF52-5EA9-BF40-B870-F673D553CBDF}"/>
              </a:ext>
            </a:extLst>
          </p:cNvPr>
          <p:cNvSpPr>
            <a:spLocks noGrp="1" noRot="1" noChangeAspect="1" noChangeArrowheads="1" noTextEdit="1"/>
          </p:cNvSpPr>
          <p:nvPr>
            <p:ph type="sldImg"/>
          </p:nvPr>
        </p:nvSpPr>
        <p:spPr>
          <a:ln/>
        </p:spPr>
      </p:sp>
      <p:sp>
        <p:nvSpPr>
          <p:cNvPr id="116738" name="Rectangle 3">
            <a:extLst>
              <a:ext uri="{FF2B5EF4-FFF2-40B4-BE49-F238E27FC236}">
                <a16:creationId xmlns="" xmlns:a16="http://schemas.microsoft.com/office/drawing/2014/main" id="{AB59E2F7-D782-F648-9557-AA8CF7C759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64151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a:extLst>
              <a:ext uri="{FF2B5EF4-FFF2-40B4-BE49-F238E27FC236}">
                <a16:creationId xmlns="" xmlns:a16="http://schemas.microsoft.com/office/drawing/2014/main" id="{C6BCE166-66B8-C445-989C-479D35592B7A}"/>
              </a:ext>
            </a:extLst>
          </p:cNvPr>
          <p:cNvSpPr>
            <a:spLocks noGrp="1" noRot="1" noChangeAspect="1" noChangeArrowheads="1" noTextEdit="1"/>
          </p:cNvSpPr>
          <p:nvPr>
            <p:ph type="sldImg"/>
          </p:nvPr>
        </p:nvSpPr>
        <p:spPr>
          <a:ln/>
        </p:spPr>
      </p:sp>
      <p:sp>
        <p:nvSpPr>
          <p:cNvPr id="118786" name="Rectangle 3">
            <a:extLst>
              <a:ext uri="{FF2B5EF4-FFF2-40B4-BE49-F238E27FC236}">
                <a16:creationId xmlns="" xmlns:a16="http://schemas.microsoft.com/office/drawing/2014/main" id="{3F034F70-2FA5-B347-9857-0359043A6D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471555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a:extLst>
              <a:ext uri="{FF2B5EF4-FFF2-40B4-BE49-F238E27FC236}">
                <a16:creationId xmlns="" xmlns:a16="http://schemas.microsoft.com/office/drawing/2014/main" id="{33C9869A-BEB8-704A-BF6F-2071EECA2A66}"/>
              </a:ext>
            </a:extLst>
          </p:cNvPr>
          <p:cNvSpPr>
            <a:spLocks noGrp="1" noRot="1" noChangeAspect="1" noChangeArrowheads="1" noTextEdit="1"/>
          </p:cNvSpPr>
          <p:nvPr>
            <p:ph type="sldImg"/>
          </p:nvPr>
        </p:nvSpPr>
        <p:spPr>
          <a:ln/>
        </p:spPr>
      </p:sp>
      <p:sp>
        <p:nvSpPr>
          <p:cNvPr id="122882" name="Rectangle 3">
            <a:extLst>
              <a:ext uri="{FF2B5EF4-FFF2-40B4-BE49-F238E27FC236}">
                <a16:creationId xmlns="" xmlns:a16="http://schemas.microsoft.com/office/drawing/2014/main" id="{61B07641-CA1C-A44B-A42D-926AAC3E87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235746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 xmlns:a16="http://schemas.microsoft.com/office/drawing/2014/main" id="{1C860653-44A2-1047-823F-C0B4D4BEBF53}"/>
              </a:ext>
            </a:extLst>
          </p:cNvPr>
          <p:cNvSpPr>
            <a:spLocks noGrp="1" noRot="1" noChangeAspect="1" noChangeArrowheads="1" noTextEdit="1"/>
          </p:cNvSpPr>
          <p:nvPr>
            <p:ph type="sldImg"/>
          </p:nvPr>
        </p:nvSpPr>
        <p:spPr>
          <a:ln/>
        </p:spPr>
      </p:sp>
      <p:sp>
        <p:nvSpPr>
          <p:cNvPr id="124930" name="Rectangle 3">
            <a:extLst>
              <a:ext uri="{FF2B5EF4-FFF2-40B4-BE49-F238E27FC236}">
                <a16:creationId xmlns="" xmlns:a16="http://schemas.microsoft.com/office/drawing/2014/main" id="{0126C8EA-5933-0F40-A1AC-A5AEC64FE3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670525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 xmlns:a16="http://schemas.microsoft.com/office/drawing/2014/main" id="{26898EFC-D87D-F54A-8F45-9C02817E807F}"/>
              </a:ext>
            </a:extLst>
          </p:cNvPr>
          <p:cNvSpPr>
            <a:spLocks noGrp="1" noRot="1" noChangeAspect="1" noChangeArrowheads="1" noTextEdit="1"/>
          </p:cNvSpPr>
          <p:nvPr>
            <p:ph type="sldImg"/>
          </p:nvPr>
        </p:nvSpPr>
        <p:spPr>
          <a:ln/>
        </p:spPr>
      </p:sp>
      <p:sp>
        <p:nvSpPr>
          <p:cNvPr id="128002" name="Rectangle 3">
            <a:extLst>
              <a:ext uri="{FF2B5EF4-FFF2-40B4-BE49-F238E27FC236}">
                <a16:creationId xmlns="" xmlns:a16="http://schemas.microsoft.com/office/drawing/2014/main" id="{DCBD8F80-4758-CC49-A38E-6CBF6C7D66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095696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 xmlns:a16="http://schemas.microsoft.com/office/drawing/2014/main" id="{0527B1F1-D709-9E47-BF9E-C71B24112008}"/>
              </a:ext>
            </a:extLst>
          </p:cNvPr>
          <p:cNvSpPr>
            <a:spLocks noGrp="1" noRot="1" noChangeAspect="1" noChangeArrowheads="1" noTextEdit="1"/>
          </p:cNvSpPr>
          <p:nvPr>
            <p:ph type="sldImg"/>
          </p:nvPr>
        </p:nvSpPr>
        <p:spPr>
          <a:ln/>
        </p:spPr>
      </p:sp>
      <p:sp>
        <p:nvSpPr>
          <p:cNvPr id="130050" name="Rectangle 3">
            <a:extLst>
              <a:ext uri="{FF2B5EF4-FFF2-40B4-BE49-F238E27FC236}">
                <a16:creationId xmlns="" xmlns:a16="http://schemas.microsoft.com/office/drawing/2014/main" id="{298F5EFE-0AC7-4F40-9A43-97C323CCF0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368359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 xmlns:a16="http://schemas.microsoft.com/office/drawing/2014/main" id="{6B557818-7B40-2D4A-96CD-E6A7FC4FA502}"/>
              </a:ext>
            </a:extLst>
          </p:cNvPr>
          <p:cNvSpPr>
            <a:spLocks noGrp="1" noRot="1" noChangeAspect="1" noChangeArrowheads="1" noTextEdit="1"/>
          </p:cNvSpPr>
          <p:nvPr>
            <p:ph type="sldImg"/>
          </p:nvPr>
        </p:nvSpPr>
        <p:spPr>
          <a:ln/>
        </p:spPr>
      </p:sp>
      <p:sp>
        <p:nvSpPr>
          <p:cNvPr id="132098" name="Rectangle 3">
            <a:extLst>
              <a:ext uri="{FF2B5EF4-FFF2-40B4-BE49-F238E27FC236}">
                <a16:creationId xmlns="" xmlns:a16="http://schemas.microsoft.com/office/drawing/2014/main" id="{31D8804E-3FF3-6545-9320-2EEBD6B386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437072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a:extLst>
              <a:ext uri="{FF2B5EF4-FFF2-40B4-BE49-F238E27FC236}">
                <a16:creationId xmlns="" xmlns:a16="http://schemas.microsoft.com/office/drawing/2014/main" id="{2DB4483E-F512-0643-AEF7-FD8D5FFF3684}"/>
              </a:ext>
            </a:extLst>
          </p:cNvPr>
          <p:cNvSpPr>
            <a:spLocks noGrp="1" noRot="1" noChangeAspect="1" noChangeArrowheads="1" noTextEdit="1"/>
          </p:cNvSpPr>
          <p:nvPr>
            <p:ph type="sldImg"/>
          </p:nvPr>
        </p:nvSpPr>
        <p:spPr>
          <a:ln/>
        </p:spPr>
      </p:sp>
      <p:sp>
        <p:nvSpPr>
          <p:cNvPr id="134146" name="Rectangle 3">
            <a:extLst>
              <a:ext uri="{FF2B5EF4-FFF2-40B4-BE49-F238E27FC236}">
                <a16:creationId xmlns="" xmlns:a16="http://schemas.microsoft.com/office/drawing/2014/main" id="{35966E5D-79BB-6644-88FD-7855875D64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4640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 xmlns:a16="http://schemas.microsoft.com/office/drawing/2014/main" id="{1F5FB71C-5A40-6C44-95FB-0473348671A0}"/>
              </a:ext>
            </a:extLst>
          </p:cNvPr>
          <p:cNvSpPr>
            <a:spLocks noGrp="1" noRot="1" noChangeAspect="1" noChangeArrowheads="1" noTextEdit="1"/>
          </p:cNvSpPr>
          <p:nvPr>
            <p:ph type="sldImg"/>
          </p:nvPr>
        </p:nvSpPr>
        <p:spPr>
          <a:ln/>
        </p:spPr>
      </p:sp>
      <p:sp>
        <p:nvSpPr>
          <p:cNvPr id="16386" name="Rectangle 3">
            <a:extLst>
              <a:ext uri="{FF2B5EF4-FFF2-40B4-BE49-F238E27FC236}">
                <a16:creationId xmlns="" xmlns:a16="http://schemas.microsoft.com/office/drawing/2014/main" id="{5DA029DF-1B7F-1F47-A057-4D623FB665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34937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 xmlns:a16="http://schemas.microsoft.com/office/drawing/2014/main" id="{55D5D16E-7D8B-5947-9C2F-AF773E01E195}"/>
              </a:ext>
            </a:extLst>
          </p:cNvPr>
          <p:cNvSpPr>
            <a:spLocks noGrp="1" noRot="1" noChangeAspect="1" noChangeArrowheads="1" noTextEdit="1"/>
          </p:cNvSpPr>
          <p:nvPr>
            <p:ph type="sldImg"/>
          </p:nvPr>
        </p:nvSpPr>
        <p:spPr>
          <a:ln/>
        </p:spPr>
      </p:sp>
      <p:sp>
        <p:nvSpPr>
          <p:cNvPr id="19458" name="Rectangle 3">
            <a:extLst>
              <a:ext uri="{FF2B5EF4-FFF2-40B4-BE49-F238E27FC236}">
                <a16:creationId xmlns="" xmlns:a16="http://schemas.microsoft.com/office/drawing/2014/main" id="{35DC2E3C-CF60-CA42-AB92-4946E192A1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1458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 xmlns:a16="http://schemas.microsoft.com/office/drawing/2014/main" id="{FAB150C1-F8A3-1B48-86C0-310DE4CCF759}"/>
              </a:ext>
            </a:extLst>
          </p:cNvPr>
          <p:cNvSpPr>
            <a:spLocks noGrp="1" noRot="1" noChangeAspect="1" noChangeArrowheads="1" noTextEdit="1"/>
          </p:cNvSpPr>
          <p:nvPr>
            <p:ph type="sldImg"/>
          </p:nvPr>
        </p:nvSpPr>
        <p:spPr>
          <a:ln/>
        </p:spPr>
      </p:sp>
      <p:sp>
        <p:nvSpPr>
          <p:cNvPr id="21506" name="Rectangle 3">
            <a:extLst>
              <a:ext uri="{FF2B5EF4-FFF2-40B4-BE49-F238E27FC236}">
                <a16:creationId xmlns="" xmlns:a16="http://schemas.microsoft.com/office/drawing/2014/main" id="{4D9A7828-0831-FC42-A646-F4E9B8ADA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59196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 xmlns:a16="http://schemas.microsoft.com/office/drawing/2014/main" id="{A0D39317-5BDD-B441-A058-7EC4E00EE8BB}"/>
              </a:ext>
            </a:extLst>
          </p:cNvPr>
          <p:cNvSpPr>
            <a:spLocks noGrp="1" noRot="1" noChangeAspect="1" noChangeArrowheads="1" noTextEdit="1"/>
          </p:cNvSpPr>
          <p:nvPr>
            <p:ph type="sldImg"/>
          </p:nvPr>
        </p:nvSpPr>
        <p:spPr>
          <a:ln/>
        </p:spPr>
      </p:sp>
      <p:sp>
        <p:nvSpPr>
          <p:cNvPr id="23554" name="Rectangle 3">
            <a:extLst>
              <a:ext uri="{FF2B5EF4-FFF2-40B4-BE49-F238E27FC236}">
                <a16:creationId xmlns="" xmlns:a16="http://schemas.microsoft.com/office/drawing/2014/main" id="{1C3359CE-E97A-8E46-8BA6-84C502DAB5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39081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 xmlns:a16="http://schemas.microsoft.com/office/drawing/2014/main" id="{9CCE36EE-05D9-9540-9A29-1E822A54EB91}"/>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 xmlns:a16="http://schemas.microsoft.com/office/drawing/2014/main" id="{1AF9EEEF-636F-0E4C-A531-C7519579E19D}"/>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dirty="0"/>
            </a:p>
          </p:txBody>
        </p:sp>
        <p:sp>
          <p:nvSpPr>
            <p:cNvPr id="5" name="Rectangle 5">
              <a:extLst>
                <a:ext uri="{FF2B5EF4-FFF2-40B4-BE49-F238E27FC236}">
                  <a16:creationId xmlns="" xmlns:a16="http://schemas.microsoft.com/office/drawing/2014/main" id="{C25BFCC2-5B5A-6D4B-879D-94990960268B}"/>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dirty="0"/>
            </a:p>
          </p:txBody>
        </p:sp>
        <p:sp>
          <p:nvSpPr>
            <p:cNvPr id="6" name="Rectangle 6">
              <a:extLst>
                <a:ext uri="{FF2B5EF4-FFF2-40B4-BE49-F238E27FC236}">
                  <a16:creationId xmlns="" xmlns:a16="http://schemas.microsoft.com/office/drawing/2014/main" id="{372CC58E-F1D6-3F4E-8F96-BBFF843B9CBD}"/>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dirty="0"/>
            </a:p>
          </p:txBody>
        </p:sp>
      </p:grpSp>
      <p:sp>
        <p:nvSpPr>
          <p:cNvPr id="7" name="Text Box 7">
            <a:extLst>
              <a:ext uri="{FF2B5EF4-FFF2-40B4-BE49-F238E27FC236}">
                <a16:creationId xmlns="" xmlns:a16="http://schemas.microsoft.com/office/drawing/2014/main" id="{37490F7D-90BC-3645-B9B1-5DB45D101682}"/>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336699"/>
                </a:solidFill>
                <a:latin typeface="Helvetica" pitchFamily="2" charset="0"/>
              </a:rPr>
              <a:t>Silberschatz, Galvin and Gagne ©2018</a:t>
            </a:r>
          </a:p>
        </p:txBody>
      </p:sp>
      <p:sp>
        <p:nvSpPr>
          <p:cNvPr id="8" name="Text Box 8">
            <a:extLst>
              <a:ext uri="{FF2B5EF4-FFF2-40B4-BE49-F238E27FC236}">
                <a16:creationId xmlns="" xmlns:a16="http://schemas.microsoft.com/office/drawing/2014/main" id="{6D05CDD4-DB9F-2D41-8E22-D501E315F3D8}"/>
              </a:ext>
            </a:extLst>
          </p:cNvPr>
          <p:cNvSpPr txBox="1">
            <a:spLocks noChangeArrowheads="1"/>
          </p:cNvSpPr>
          <p:nvPr/>
        </p:nvSpPr>
        <p:spPr bwMode="auto">
          <a:xfrm>
            <a:off x="26988" y="6613525"/>
            <a:ext cx="19319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dirty="0">
                <a:solidFill>
                  <a:srgbClr val="336699"/>
                </a:solidFill>
                <a:latin typeface="Helvetica" pitchFamily="2" charset="0"/>
              </a:rPr>
              <a:t>Operating System Concepts</a:t>
            </a:r>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pic>
        <p:nvPicPr>
          <p:cNvPr id="11" name="Picture 10">
            <a:extLst>
              <a:ext uri="{FF2B5EF4-FFF2-40B4-BE49-F238E27FC236}">
                <a16:creationId xmlns="" xmlns:a16="http://schemas.microsoft.com/office/drawing/2014/main" id="{4382D20C-7028-504C-9A1D-BA83B74F07BF}"/>
              </a:ext>
            </a:extLst>
          </p:cNvPr>
          <p:cNvPicPr>
            <a:picLocks noChangeAspect="1"/>
          </p:cNvPicPr>
          <p:nvPr/>
        </p:nvPicPr>
        <p:blipFill>
          <a:blip r:embed="rId2"/>
          <a:stretch>
            <a:fillRect/>
          </a:stretch>
        </p:blipFill>
        <p:spPr>
          <a:xfrm>
            <a:off x="2673275" y="3531208"/>
            <a:ext cx="3797451" cy="2842958"/>
          </a:xfrm>
          <a:prstGeom prst="rect">
            <a:avLst/>
          </a:prstGeom>
        </p:spPr>
      </p:pic>
    </p:spTree>
    <p:extLst>
      <p:ext uri="{BB962C8B-B14F-4D97-AF65-F5344CB8AC3E}">
        <p14:creationId xmlns:p14="http://schemas.microsoft.com/office/powerpoint/2010/main" val="2237938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placeholders">
    <p:spTree>
      <p:nvGrpSpPr>
        <p:cNvPr id="1" name=""/>
        <p:cNvGrpSpPr/>
        <p:nvPr/>
      </p:nvGrpSpPr>
      <p:grpSpPr>
        <a:xfrm>
          <a:off x="0" y="0"/>
          <a:ext cx="0" cy="0"/>
          <a:chOff x="0" y="0"/>
          <a:chExt cx="0" cy="0"/>
        </a:xfrm>
      </p:grpSpPr>
      <p:sp>
        <p:nvSpPr>
          <p:cNvPr id="2" name="Title 1"/>
          <p:cNvSpPr>
            <a:spLocks noGrp="1"/>
          </p:cNvSpPr>
          <p:nvPr>
            <p:ph type="title"/>
          </p:nvPr>
        </p:nvSpPr>
        <p:spPr>
          <a:xfrm>
            <a:off x="1391920" y="285136"/>
            <a:ext cx="7434028" cy="552612"/>
          </a:xfrm>
        </p:spPr>
        <p:txBody>
          <a:bodyPr/>
          <a:lstStyle>
            <a:lvl1pPr algn="ctr">
              <a:defRPr lang="en-US" sz="3200" b="1" dirty="0">
                <a:solidFill>
                  <a:srgbClr val="006699"/>
                </a:solidFill>
                <a:latin typeface="+mj-lt"/>
                <a:ea typeface="MS PGothic" pitchFamily="34" charset="-128"/>
                <a:cs typeface="ＭＳ Ｐゴシック" charset="-128"/>
              </a:defRPr>
            </a:lvl1pPr>
          </a:lstStyle>
          <a:p>
            <a:r>
              <a:rPr lang="en-US"/>
              <a:t>Click to edit Master title style</a:t>
            </a:r>
            <a:endParaRPr lang="en-US" dirty="0"/>
          </a:p>
        </p:txBody>
      </p:sp>
      <p:sp>
        <p:nvSpPr>
          <p:cNvPr id="3" name="Picture Placeholder 2"/>
          <p:cNvSpPr>
            <a:spLocks noGrp="1"/>
          </p:cNvSpPr>
          <p:nvPr>
            <p:ph type="pic" idx="1"/>
          </p:nvPr>
        </p:nvSpPr>
        <p:spPr>
          <a:xfrm>
            <a:off x="4788568" y="3334870"/>
            <a:ext cx="4037379" cy="3171997"/>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6" name="Content Placeholder 3">
            <a:extLst>
              <a:ext uri="{FF2B5EF4-FFF2-40B4-BE49-F238E27FC236}">
                <a16:creationId xmlns="" xmlns:a16="http://schemas.microsoft.com/office/drawing/2014/main" id="{D054B436-EA3F-BD47-AB08-391A2F2F0F7A}"/>
              </a:ext>
            </a:extLst>
          </p:cNvPr>
          <p:cNvSpPr>
            <a:spLocks noGrp="1"/>
          </p:cNvSpPr>
          <p:nvPr>
            <p:ph sz="half" idx="2" hasCustomPrompt="1"/>
          </p:nvPr>
        </p:nvSpPr>
        <p:spPr>
          <a:xfrm>
            <a:off x="481782" y="1387735"/>
            <a:ext cx="8344166" cy="1818044"/>
          </a:xfrm>
        </p:spPr>
        <p:txBody>
          <a:bodyPr/>
          <a:lstStyle>
            <a:lvl1pPr>
              <a:defRPr sz="20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Content Placeholder 4">
            <a:extLst>
              <a:ext uri="{FF2B5EF4-FFF2-40B4-BE49-F238E27FC236}">
                <a16:creationId xmlns="" xmlns:a16="http://schemas.microsoft.com/office/drawing/2014/main" id="{FB9E3C4B-5E95-A940-9CF4-A2896A1FB445}"/>
              </a:ext>
            </a:extLst>
          </p:cNvPr>
          <p:cNvSpPr>
            <a:spLocks noGrp="1"/>
          </p:cNvSpPr>
          <p:nvPr>
            <p:ph sz="quarter" idx="10"/>
          </p:nvPr>
        </p:nvSpPr>
        <p:spPr>
          <a:xfrm>
            <a:off x="481782" y="3334870"/>
            <a:ext cx="4174439" cy="3171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2241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placeholders with left Picture">
    <p:spTree>
      <p:nvGrpSpPr>
        <p:cNvPr id="1" name=""/>
        <p:cNvGrpSpPr/>
        <p:nvPr/>
      </p:nvGrpSpPr>
      <p:grpSpPr>
        <a:xfrm>
          <a:off x="0" y="0"/>
          <a:ext cx="0" cy="0"/>
          <a:chOff x="0" y="0"/>
          <a:chExt cx="0" cy="0"/>
        </a:xfrm>
      </p:grpSpPr>
      <p:sp>
        <p:nvSpPr>
          <p:cNvPr id="2" name="Title 1"/>
          <p:cNvSpPr>
            <a:spLocks noGrp="1"/>
          </p:cNvSpPr>
          <p:nvPr>
            <p:ph type="title"/>
          </p:nvPr>
        </p:nvSpPr>
        <p:spPr>
          <a:xfrm>
            <a:off x="1391920" y="285136"/>
            <a:ext cx="7434028" cy="552612"/>
          </a:xfrm>
        </p:spPr>
        <p:txBody>
          <a:bodyPr/>
          <a:lstStyle>
            <a:lvl1pPr algn="ctr">
              <a:defRPr lang="en-US" sz="3200" b="1" dirty="0">
                <a:solidFill>
                  <a:srgbClr val="006699"/>
                </a:solidFill>
                <a:latin typeface="+mj-lt"/>
                <a:ea typeface="MS PGothic" pitchFamily="34" charset="-128"/>
                <a:cs typeface="ＭＳ Ｐゴシック" charset="-128"/>
              </a:defRPr>
            </a:lvl1pPr>
          </a:lstStyle>
          <a:p>
            <a:r>
              <a:rPr lang="en-US"/>
              <a:t>Click to edit Master title style</a:t>
            </a:r>
            <a:endParaRPr lang="en-US" dirty="0"/>
          </a:p>
        </p:txBody>
      </p:sp>
      <p:sp>
        <p:nvSpPr>
          <p:cNvPr id="3" name="Picture Placeholder 2"/>
          <p:cNvSpPr>
            <a:spLocks noGrp="1"/>
          </p:cNvSpPr>
          <p:nvPr>
            <p:ph type="pic" idx="1"/>
          </p:nvPr>
        </p:nvSpPr>
        <p:spPr>
          <a:xfrm>
            <a:off x="464519" y="3334869"/>
            <a:ext cx="4037379" cy="3171997"/>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6" name="Content Placeholder 3">
            <a:extLst>
              <a:ext uri="{FF2B5EF4-FFF2-40B4-BE49-F238E27FC236}">
                <a16:creationId xmlns="" xmlns:a16="http://schemas.microsoft.com/office/drawing/2014/main" id="{D054B436-EA3F-BD47-AB08-391A2F2F0F7A}"/>
              </a:ext>
            </a:extLst>
          </p:cNvPr>
          <p:cNvSpPr>
            <a:spLocks noGrp="1"/>
          </p:cNvSpPr>
          <p:nvPr>
            <p:ph sz="half" idx="2" hasCustomPrompt="1"/>
          </p:nvPr>
        </p:nvSpPr>
        <p:spPr>
          <a:xfrm>
            <a:off x="481782" y="1387735"/>
            <a:ext cx="8344166" cy="1818044"/>
          </a:xfrm>
        </p:spPr>
        <p:txBody>
          <a:bodyPr/>
          <a:lstStyle>
            <a:lvl1pPr>
              <a:defRPr sz="20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Content Placeholder 4">
            <a:extLst>
              <a:ext uri="{FF2B5EF4-FFF2-40B4-BE49-F238E27FC236}">
                <a16:creationId xmlns="" xmlns:a16="http://schemas.microsoft.com/office/drawing/2014/main" id="{FB9E3C4B-5E95-A940-9CF4-A2896A1FB445}"/>
              </a:ext>
            </a:extLst>
          </p:cNvPr>
          <p:cNvSpPr>
            <a:spLocks noGrp="1"/>
          </p:cNvSpPr>
          <p:nvPr>
            <p:ph sz="quarter" idx="10"/>
          </p:nvPr>
        </p:nvSpPr>
        <p:spPr>
          <a:xfrm>
            <a:off x="4653865" y="3334868"/>
            <a:ext cx="4174439" cy="3171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6722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Line 6">
            <a:extLst>
              <a:ext uri="{FF2B5EF4-FFF2-40B4-BE49-F238E27FC236}">
                <a16:creationId xmlns="" xmlns:a16="http://schemas.microsoft.com/office/drawing/2014/main" id="{9E0F0151-74CD-6844-ACA6-4954E9168013}"/>
              </a:ext>
            </a:extLst>
          </p:cNvPr>
          <p:cNvSpPr>
            <a:spLocks noChangeShapeType="1"/>
          </p:cNvSpPr>
          <p:nvPr/>
        </p:nvSpPr>
        <p:spPr bwMode="auto">
          <a:xfrm>
            <a:off x="1630363" y="866775"/>
            <a:ext cx="7221537"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3650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1441524"/>
            <a:ext cx="1921358" cy="468098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90330" y="1441525"/>
            <a:ext cx="6248608" cy="46809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4243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A12874-CCA4-4B4E-88E6-AE54EDB7895F}"/>
              </a:ext>
            </a:extLst>
          </p:cNvPr>
          <p:cNvSpPr>
            <a:spLocks noGrp="1"/>
          </p:cNvSpPr>
          <p:nvPr>
            <p:ph type="title"/>
          </p:nvPr>
        </p:nvSpPr>
        <p:spPr>
          <a:xfrm>
            <a:off x="1381760" y="257966"/>
            <a:ext cx="7490567" cy="586753"/>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6124847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A12874-CCA4-4B4E-88E6-AE54EDB7895F}"/>
              </a:ext>
            </a:extLst>
          </p:cNvPr>
          <p:cNvSpPr>
            <a:spLocks noGrp="1"/>
          </p:cNvSpPr>
          <p:nvPr>
            <p:ph type="title"/>
          </p:nvPr>
        </p:nvSpPr>
        <p:spPr>
          <a:xfrm>
            <a:off x="1381760" y="257966"/>
            <a:ext cx="7490567" cy="586753"/>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77378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458450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Line 6">
            <a:extLst>
              <a:ext uri="{FF2B5EF4-FFF2-40B4-BE49-F238E27FC236}">
                <a16:creationId xmlns="" xmlns:a16="http://schemas.microsoft.com/office/drawing/2014/main" id="{EC79F471-96B9-5F48-AE95-4752EB27D653}"/>
              </a:ext>
            </a:extLst>
          </p:cNvPr>
          <p:cNvSpPr>
            <a:spLocks noChangeShapeType="1"/>
          </p:cNvSpPr>
          <p:nvPr/>
        </p:nvSpPr>
        <p:spPr bwMode="auto">
          <a:xfrm>
            <a:off x="1630363" y="866775"/>
            <a:ext cx="7221537"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vl1pPr>
            <a:lvl3pPr>
              <a:defRPr sz="1600"/>
            </a:lvl3pPr>
            <a:lvl4pPr>
              <a:defRPr sz="14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4054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Line 6">
            <a:extLst>
              <a:ext uri="{FF2B5EF4-FFF2-40B4-BE49-F238E27FC236}">
                <a16:creationId xmlns="" xmlns:a16="http://schemas.microsoft.com/office/drawing/2014/main" id="{8FDA7D86-6757-6341-8015-8A71AC163B4B}"/>
              </a:ext>
            </a:extLst>
          </p:cNvPr>
          <p:cNvSpPr>
            <a:spLocks noChangeShapeType="1"/>
          </p:cNvSpPr>
          <p:nvPr/>
        </p:nvSpPr>
        <p:spPr bwMode="auto">
          <a:xfrm>
            <a:off x="1630363" y="866775"/>
            <a:ext cx="7221537"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0330" y="1420008"/>
            <a:ext cx="4134679" cy="5007295"/>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97287" y="1420008"/>
            <a:ext cx="4055165" cy="500729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0292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81760" y="257966"/>
            <a:ext cx="7490567" cy="586753"/>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219200"/>
            <a:ext cx="4040188" cy="6493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014330"/>
            <a:ext cx="4040188" cy="438646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219200"/>
            <a:ext cx="4227302" cy="6493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014330"/>
            <a:ext cx="4227302" cy="438646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3848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left Caption">
    <p:spTree>
      <p:nvGrpSpPr>
        <p:cNvPr id="1" name=""/>
        <p:cNvGrpSpPr/>
        <p:nvPr/>
      </p:nvGrpSpPr>
      <p:grpSpPr>
        <a:xfrm>
          <a:off x="0" y="0"/>
          <a:ext cx="0" cy="0"/>
          <a:chOff x="0" y="0"/>
          <a:chExt cx="0" cy="0"/>
        </a:xfrm>
      </p:grpSpPr>
      <p:sp>
        <p:nvSpPr>
          <p:cNvPr id="2" name="Title 1"/>
          <p:cNvSpPr>
            <a:spLocks noGrp="1"/>
          </p:cNvSpPr>
          <p:nvPr>
            <p:ph type="title"/>
          </p:nvPr>
        </p:nvSpPr>
        <p:spPr>
          <a:xfrm>
            <a:off x="1381761" y="268941"/>
            <a:ext cx="7430936" cy="566884"/>
          </a:xfrm>
        </p:spPr>
        <p:txBody>
          <a:bodyPr/>
          <a:lstStyle>
            <a:lvl1pPr algn="ctr">
              <a:defRPr lang="en-US" sz="3200" b="1" dirty="0">
                <a:solidFill>
                  <a:srgbClr val="006699"/>
                </a:solidFill>
                <a:latin typeface="+mj-lt"/>
                <a:ea typeface="MS PGothic" pitchFamily="34" charset="-128"/>
                <a:cs typeface="ＭＳ Ｐゴシック" charset="-128"/>
              </a:defRPr>
            </a:lvl1pPr>
          </a:lstStyle>
          <a:p>
            <a:r>
              <a:rPr lang="en-US"/>
              <a:t>Click to edit Master title style</a:t>
            </a:r>
            <a:endParaRPr lang="en-US" dirty="0"/>
          </a:p>
        </p:txBody>
      </p:sp>
      <p:sp>
        <p:nvSpPr>
          <p:cNvPr id="5" name="Picture Placeholder 2">
            <a:extLst>
              <a:ext uri="{FF2B5EF4-FFF2-40B4-BE49-F238E27FC236}">
                <a16:creationId xmlns="" xmlns:a16="http://schemas.microsoft.com/office/drawing/2014/main" id="{B24A6ED9-6FA3-104C-BA12-E59DD6538BFC}"/>
              </a:ext>
            </a:extLst>
          </p:cNvPr>
          <p:cNvSpPr>
            <a:spLocks noGrp="1"/>
          </p:cNvSpPr>
          <p:nvPr>
            <p:ph type="pic" idx="1"/>
          </p:nvPr>
        </p:nvSpPr>
        <p:spPr>
          <a:xfrm>
            <a:off x="3496234" y="1376979"/>
            <a:ext cx="5329713" cy="5037072"/>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6" name="Content Placeholder 2">
            <a:extLst>
              <a:ext uri="{FF2B5EF4-FFF2-40B4-BE49-F238E27FC236}">
                <a16:creationId xmlns="" xmlns:a16="http://schemas.microsoft.com/office/drawing/2014/main" id="{54F3ADB0-4A1F-C149-BFEF-CED9FC442E68}"/>
              </a:ext>
            </a:extLst>
          </p:cNvPr>
          <p:cNvSpPr>
            <a:spLocks noGrp="1"/>
          </p:cNvSpPr>
          <p:nvPr>
            <p:ph sz="half" idx="10"/>
          </p:nvPr>
        </p:nvSpPr>
        <p:spPr>
          <a:xfrm>
            <a:off x="490331" y="1376980"/>
            <a:ext cx="2866056" cy="5037071"/>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6970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ntent with right Caption">
    <p:spTree>
      <p:nvGrpSpPr>
        <p:cNvPr id="1" name=""/>
        <p:cNvGrpSpPr/>
        <p:nvPr/>
      </p:nvGrpSpPr>
      <p:grpSpPr>
        <a:xfrm>
          <a:off x="0" y="0"/>
          <a:ext cx="0" cy="0"/>
          <a:chOff x="0" y="0"/>
          <a:chExt cx="0" cy="0"/>
        </a:xfrm>
      </p:grpSpPr>
      <p:sp>
        <p:nvSpPr>
          <p:cNvPr id="2" name="Title 1"/>
          <p:cNvSpPr>
            <a:spLocks noGrp="1"/>
          </p:cNvSpPr>
          <p:nvPr>
            <p:ph type="title"/>
          </p:nvPr>
        </p:nvSpPr>
        <p:spPr>
          <a:xfrm>
            <a:off x="1651299" y="268941"/>
            <a:ext cx="7161397" cy="566884"/>
          </a:xfrm>
        </p:spPr>
        <p:txBody>
          <a:bodyPr/>
          <a:lstStyle>
            <a:lvl1pPr algn="ctr">
              <a:defRPr lang="en-US" sz="3200" b="1" dirty="0">
                <a:solidFill>
                  <a:srgbClr val="006699"/>
                </a:solidFill>
                <a:latin typeface="+mj-lt"/>
                <a:ea typeface="MS PGothic" pitchFamily="34" charset="-128"/>
                <a:cs typeface="ＭＳ Ｐゴシック" charset="-128"/>
              </a:defRPr>
            </a:lvl1pPr>
          </a:lstStyle>
          <a:p>
            <a:r>
              <a:rPr lang="en-US"/>
              <a:t>Click to edit Master title style</a:t>
            </a:r>
            <a:endParaRPr lang="en-US" dirty="0"/>
          </a:p>
        </p:txBody>
      </p:sp>
      <p:sp>
        <p:nvSpPr>
          <p:cNvPr id="5" name="Picture Placeholder 2">
            <a:extLst>
              <a:ext uri="{FF2B5EF4-FFF2-40B4-BE49-F238E27FC236}">
                <a16:creationId xmlns="" xmlns:a16="http://schemas.microsoft.com/office/drawing/2014/main" id="{B24A6ED9-6FA3-104C-BA12-E59DD6538BFC}"/>
              </a:ext>
            </a:extLst>
          </p:cNvPr>
          <p:cNvSpPr>
            <a:spLocks noGrp="1"/>
          </p:cNvSpPr>
          <p:nvPr>
            <p:ph type="pic" idx="1"/>
          </p:nvPr>
        </p:nvSpPr>
        <p:spPr>
          <a:xfrm>
            <a:off x="482099" y="1376979"/>
            <a:ext cx="5329713" cy="5037072"/>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6" name="Content Placeholder 2">
            <a:extLst>
              <a:ext uri="{FF2B5EF4-FFF2-40B4-BE49-F238E27FC236}">
                <a16:creationId xmlns="" xmlns:a16="http://schemas.microsoft.com/office/drawing/2014/main" id="{54F3ADB0-4A1F-C149-BFEF-CED9FC442E68}"/>
              </a:ext>
            </a:extLst>
          </p:cNvPr>
          <p:cNvSpPr>
            <a:spLocks noGrp="1"/>
          </p:cNvSpPr>
          <p:nvPr>
            <p:ph sz="half" idx="10"/>
          </p:nvPr>
        </p:nvSpPr>
        <p:spPr>
          <a:xfrm>
            <a:off x="5965448" y="1376980"/>
            <a:ext cx="2866056" cy="5037071"/>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8847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1760" y="285136"/>
            <a:ext cx="7444188" cy="552612"/>
          </a:xfrm>
        </p:spPr>
        <p:txBody>
          <a:bodyPr/>
          <a:lstStyle>
            <a:lvl1pPr algn="ctr">
              <a:defRPr lang="en-US" sz="3200" b="1" dirty="0">
                <a:solidFill>
                  <a:srgbClr val="006699"/>
                </a:solidFill>
                <a:latin typeface="+mj-lt"/>
                <a:ea typeface="MS PGothic" pitchFamily="34" charset="-128"/>
                <a:cs typeface="ＭＳ Ｐゴシック" charset="-128"/>
              </a:defRPr>
            </a:lvl1pPr>
          </a:lstStyle>
          <a:p>
            <a:r>
              <a:rPr lang="en-US"/>
              <a:t>Click to edit Master title style</a:t>
            </a:r>
            <a:endParaRPr lang="en-US" dirty="0"/>
          </a:p>
        </p:txBody>
      </p:sp>
      <p:sp>
        <p:nvSpPr>
          <p:cNvPr id="3" name="Picture Placeholder 2"/>
          <p:cNvSpPr>
            <a:spLocks noGrp="1"/>
          </p:cNvSpPr>
          <p:nvPr>
            <p:ph type="pic" idx="1"/>
          </p:nvPr>
        </p:nvSpPr>
        <p:spPr>
          <a:xfrm>
            <a:off x="481782" y="1376979"/>
            <a:ext cx="8344166" cy="3096698"/>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6" name="Content Placeholder 3">
            <a:extLst>
              <a:ext uri="{FF2B5EF4-FFF2-40B4-BE49-F238E27FC236}">
                <a16:creationId xmlns="" xmlns:a16="http://schemas.microsoft.com/office/drawing/2014/main" id="{D054B436-EA3F-BD47-AB08-391A2F2F0F7A}"/>
              </a:ext>
            </a:extLst>
          </p:cNvPr>
          <p:cNvSpPr>
            <a:spLocks noGrp="1"/>
          </p:cNvSpPr>
          <p:nvPr>
            <p:ph sz="half" idx="2" hasCustomPrompt="1"/>
          </p:nvPr>
        </p:nvSpPr>
        <p:spPr>
          <a:xfrm>
            <a:off x="481782" y="4601497"/>
            <a:ext cx="8344166" cy="1828800"/>
          </a:xfrm>
        </p:spPr>
        <p:txBody>
          <a:bodyPr/>
          <a:lstStyle>
            <a:lvl1pPr>
              <a:defRPr sz="20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63218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ottom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1920" y="285136"/>
            <a:ext cx="7434028" cy="552612"/>
          </a:xfrm>
        </p:spPr>
        <p:txBody>
          <a:bodyPr/>
          <a:lstStyle>
            <a:lvl1pPr algn="ctr">
              <a:defRPr lang="en-US" sz="3200" b="1" dirty="0">
                <a:solidFill>
                  <a:srgbClr val="006699"/>
                </a:solidFill>
                <a:latin typeface="+mj-lt"/>
                <a:ea typeface="MS PGothic" pitchFamily="34" charset="-128"/>
                <a:cs typeface="ＭＳ Ｐゴシック" charset="-128"/>
              </a:defRPr>
            </a:lvl1pPr>
          </a:lstStyle>
          <a:p>
            <a:r>
              <a:rPr lang="en-US"/>
              <a:t>Click to edit Master title style</a:t>
            </a:r>
            <a:endParaRPr lang="en-US" dirty="0"/>
          </a:p>
        </p:txBody>
      </p:sp>
      <p:sp>
        <p:nvSpPr>
          <p:cNvPr id="3" name="Picture Placeholder 2"/>
          <p:cNvSpPr>
            <a:spLocks noGrp="1"/>
          </p:cNvSpPr>
          <p:nvPr>
            <p:ph type="pic" idx="1"/>
          </p:nvPr>
        </p:nvSpPr>
        <p:spPr>
          <a:xfrm>
            <a:off x="481782" y="3334870"/>
            <a:ext cx="8344166" cy="3171997"/>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6" name="Content Placeholder 3">
            <a:extLst>
              <a:ext uri="{FF2B5EF4-FFF2-40B4-BE49-F238E27FC236}">
                <a16:creationId xmlns="" xmlns:a16="http://schemas.microsoft.com/office/drawing/2014/main" id="{D054B436-EA3F-BD47-AB08-391A2F2F0F7A}"/>
              </a:ext>
            </a:extLst>
          </p:cNvPr>
          <p:cNvSpPr>
            <a:spLocks noGrp="1"/>
          </p:cNvSpPr>
          <p:nvPr>
            <p:ph sz="half" idx="2" hasCustomPrompt="1"/>
          </p:nvPr>
        </p:nvSpPr>
        <p:spPr>
          <a:xfrm>
            <a:off x="481782" y="1387735"/>
            <a:ext cx="8344166" cy="1818044"/>
          </a:xfrm>
        </p:spPr>
        <p:txBody>
          <a:bodyPr/>
          <a:lstStyle>
            <a:lvl1pPr>
              <a:defRPr sz="20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4413025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jpeg"/><Relationship Id="rId18"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 xmlns:a16="http://schemas.microsoft.com/office/drawing/2014/main" id="{782A5125-203A-834E-9201-F7E7164E8896}"/>
              </a:ext>
            </a:extLst>
          </p:cNvPr>
          <p:cNvSpPr>
            <a:spLocks noGrp="1" noChangeArrowheads="1"/>
          </p:cNvSpPr>
          <p:nvPr>
            <p:ph type="title"/>
          </p:nvPr>
        </p:nvSpPr>
        <p:spPr bwMode="auto">
          <a:xfrm>
            <a:off x="1379221" y="277813"/>
            <a:ext cx="747268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4">
            <a:extLst>
              <a:ext uri="{FF2B5EF4-FFF2-40B4-BE49-F238E27FC236}">
                <a16:creationId xmlns="" xmlns:a16="http://schemas.microsoft.com/office/drawing/2014/main" id="{E43018F0-BEC7-1044-AAEB-1337A9D18AC4}"/>
              </a:ext>
            </a:extLst>
          </p:cNvPr>
          <p:cNvSpPr>
            <a:spLocks noGrp="1" noChangeArrowheads="1"/>
          </p:cNvSpPr>
          <p:nvPr>
            <p:ph type="body" idx="1"/>
          </p:nvPr>
        </p:nvSpPr>
        <p:spPr bwMode="auto">
          <a:xfrm>
            <a:off x="490538" y="1398494"/>
            <a:ext cx="8361362" cy="501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29" name="Rectangle 5">
            <a:extLst>
              <a:ext uri="{FF2B5EF4-FFF2-40B4-BE49-F238E27FC236}">
                <a16:creationId xmlns="" xmlns:a16="http://schemas.microsoft.com/office/drawing/2014/main"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dirty="0">
              <a:latin typeface="Times New Roman" panose="02020603050405020304" pitchFamily="18" charset="0"/>
            </a:endParaRPr>
          </a:p>
        </p:txBody>
      </p:sp>
      <p:sp>
        <p:nvSpPr>
          <p:cNvPr id="2" name="Line 6">
            <a:extLst>
              <a:ext uri="{FF2B5EF4-FFF2-40B4-BE49-F238E27FC236}">
                <a16:creationId xmlns="" xmlns:a16="http://schemas.microsoft.com/office/drawing/2014/main" id="{5379D03F-22E6-5647-AB90-772852545043}"/>
              </a:ext>
            </a:extLst>
          </p:cNvPr>
          <p:cNvSpPr>
            <a:spLocks noChangeShapeType="1"/>
          </p:cNvSpPr>
          <p:nvPr/>
        </p:nvSpPr>
        <p:spPr bwMode="auto">
          <a:xfrm>
            <a:off x="1379221" y="866775"/>
            <a:ext cx="7472679" cy="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031" name="Rectangle 7">
            <a:extLst>
              <a:ext uri="{FF2B5EF4-FFF2-40B4-BE49-F238E27FC236}">
                <a16:creationId xmlns="" xmlns:a16="http://schemas.microsoft.com/office/drawing/2014/main"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dirty="0">
              <a:latin typeface="Times New Roman" panose="02020603050405020304" pitchFamily="18" charset="0"/>
            </a:endParaRPr>
          </a:p>
        </p:txBody>
      </p:sp>
      <p:sp>
        <p:nvSpPr>
          <p:cNvPr id="1032" name="Rectangle 8">
            <a:extLst>
              <a:ext uri="{FF2B5EF4-FFF2-40B4-BE49-F238E27FC236}">
                <a16:creationId xmlns="" xmlns:a16="http://schemas.microsoft.com/office/drawing/2014/main"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dirty="0">
              <a:latin typeface="Times New Roman" panose="02020603050405020304" pitchFamily="18" charset="0"/>
            </a:endParaRPr>
          </a:p>
        </p:txBody>
      </p:sp>
      <p:sp>
        <p:nvSpPr>
          <p:cNvPr id="151561" name="Text Box 9">
            <a:extLst>
              <a:ext uri="{FF2B5EF4-FFF2-40B4-BE49-F238E27FC236}">
                <a16:creationId xmlns="" xmlns:a16="http://schemas.microsoft.com/office/drawing/2014/main" id="{5C6426E9-6999-5448-90F1-0AD498E21AA0}"/>
              </a:ext>
            </a:extLst>
          </p:cNvPr>
          <p:cNvSpPr txBox="1">
            <a:spLocks noChangeArrowheads="1"/>
          </p:cNvSpPr>
          <p:nvPr/>
        </p:nvSpPr>
        <p:spPr bwMode="auto">
          <a:xfrm>
            <a:off x="4309045" y="6613525"/>
            <a:ext cx="341760"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fld id="{23FB9004-5CA7-3B41-9B70-CD9EED42E16C}" type="slidenum">
              <a:rPr lang="en-US" altLang="en-US" sz="1000" b="1" smtClean="0">
                <a:solidFill>
                  <a:srgbClr val="006699"/>
                </a:solidFill>
                <a:latin typeface="Helvetica" pitchFamily="2" charset="0"/>
              </a:rPr>
              <a:pPr algn="ctr">
                <a:spcBef>
                  <a:spcPct val="50000"/>
                </a:spcBef>
                <a:defRPr/>
              </a:pPr>
              <a:t>‹#›</a:t>
            </a:fld>
            <a:endParaRPr lang="en-US" altLang="en-US" sz="1000" b="1" dirty="0">
              <a:solidFill>
                <a:srgbClr val="006699"/>
              </a:solidFill>
              <a:latin typeface="Helvetica" pitchFamily="2" charset="0"/>
            </a:endParaRPr>
          </a:p>
        </p:txBody>
      </p:sp>
      <p:sp>
        <p:nvSpPr>
          <p:cNvPr id="1035" name="Text Box 11">
            <a:extLst>
              <a:ext uri="{FF2B5EF4-FFF2-40B4-BE49-F238E27FC236}">
                <a16:creationId xmlns="" xmlns:a16="http://schemas.microsoft.com/office/drawing/2014/main" id="{5E035EE4-E459-A34D-828B-D98F62D8EB97}"/>
              </a:ext>
            </a:extLst>
          </p:cNvPr>
          <p:cNvSpPr txBox="1">
            <a:spLocks noChangeArrowheads="1"/>
          </p:cNvSpPr>
          <p:nvPr/>
        </p:nvSpPr>
        <p:spPr bwMode="auto">
          <a:xfrm>
            <a:off x="228600" y="6608763"/>
            <a:ext cx="19050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dirty="0">
                <a:solidFill>
                  <a:srgbClr val="006699"/>
                </a:solidFill>
                <a:latin typeface="Helvetica" pitchFamily="2" charset="0"/>
              </a:rPr>
              <a:t>Operating System Concepts </a:t>
            </a:r>
          </a:p>
        </p:txBody>
      </p:sp>
      <p:sp>
        <p:nvSpPr>
          <p:cNvPr id="1034" name="Text Box 10">
            <a:extLst>
              <a:ext uri="{FF2B5EF4-FFF2-40B4-BE49-F238E27FC236}">
                <a16:creationId xmlns="" xmlns:a16="http://schemas.microsoft.com/office/drawing/2014/main" id="{15195095-D590-3D45-BD5D-ED99265E4654}"/>
              </a:ext>
            </a:extLst>
          </p:cNvPr>
          <p:cNvSpPr txBox="1">
            <a:spLocks noChangeArrowheads="1"/>
          </p:cNvSpPr>
          <p:nvPr/>
        </p:nvSpPr>
        <p:spPr bwMode="auto">
          <a:xfrm>
            <a:off x="6487161" y="6622368"/>
            <a:ext cx="248919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r">
              <a:spcBef>
                <a:spcPct val="50000"/>
              </a:spcBef>
              <a:defRPr/>
            </a:pPr>
            <a:r>
              <a:rPr lang="en-US" altLang="en-US" sz="1000" b="1" dirty="0">
                <a:solidFill>
                  <a:srgbClr val="006699"/>
                </a:solidFill>
                <a:latin typeface="Helvetica" pitchFamily="2" charset="0"/>
              </a:rPr>
              <a:t>Silberschatz, Galvin and Gagne ©2018</a:t>
            </a:r>
          </a:p>
        </p:txBody>
      </p:sp>
      <p:pic>
        <p:nvPicPr>
          <p:cNvPr id="3" name="Picture 12" descr="dino_6">
            <a:extLst>
              <a:ext uri="{FF2B5EF4-FFF2-40B4-BE49-F238E27FC236}">
                <a16:creationId xmlns="" xmlns:a16="http://schemas.microsoft.com/office/drawing/2014/main" id="{4D81C6D4-006D-6C4B-B74F-24D40B3104E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15553" y="6262457"/>
            <a:ext cx="1160876" cy="329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 xmlns:a16="http://schemas.microsoft.com/office/drawing/2014/main" id="{6C6CC5FA-2F14-274D-837F-9ABE04428BD1}"/>
              </a:ext>
            </a:extLst>
          </p:cNvPr>
          <p:cNvPicPr>
            <a:picLocks noChangeAspect="1"/>
          </p:cNvPicPr>
          <p:nvPr/>
        </p:nvPicPr>
        <p:blipFill>
          <a:blip r:embed="rId18"/>
          <a:stretch>
            <a:fillRect/>
          </a:stretch>
        </p:blipFill>
        <p:spPr>
          <a:xfrm>
            <a:off x="6967593" y="6184266"/>
            <a:ext cx="1905000" cy="438102"/>
          </a:xfrm>
          <a:prstGeom prst="rect">
            <a:avLst/>
          </a:prstGeom>
        </p:spPr>
      </p:pic>
    </p:spTree>
    <p:extLst>
      <p:ext uri="{BB962C8B-B14F-4D97-AF65-F5344CB8AC3E}">
        <p14:creationId xmlns:p14="http://schemas.microsoft.com/office/powerpoint/2010/main" val="3343200245"/>
      </p:ext>
    </p:extLst>
  </p:cSld>
  <p:clrMap bg1="lt1" tx1="dk1" bg2="lt2" tx2="dk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Lst>
  <p:txStyles>
    <p:titleStyle>
      <a:lvl1pPr algn="ctr" rtl="0" eaLnBrk="1" fontAlgn="base" hangingPunct="1">
        <a:spcBef>
          <a:spcPct val="0"/>
        </a:spcBef>
        <a:spcAft>
          <a:spcPct val="0"/>
        </a:spcAft>
        <a:defRPr sz="2800" b="1">
          <a:solidFill>
            <a:srgbClr val="006699"/>
          </a:solidFill>
          <a:latin typeface="+mj-lt"/>
          <a:ea typeface="MS PGothic" pitchFamily="34" charset="-128"/>
          <a:cs typeface="ＭＳ Ｐゴシック" charset="-128"/>
        </a:defRPr>
      </a:lvl1pPr>
      <a:lvl2pPr algn="ctr" rtl="0" eaLnBrk="1" fontAlgn="base" hangingPunct="1">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1" fontAlgn="base" hangingPunct="1">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1" fontAlgn="base" hangingPunct="1">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1" fontAlgn="base" hangingPunct="1">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eaLnBrk="1" fontAlgn="base" hangingPunct="1">
        <a:spcBef>
          <a:spcPct val="0"/>
        </a:spcBef>
        <a:spcAft>
          <a:spcPct val="0"/>
        </a:spcAft>
        <a:defRPr sz="3200" b="1">
          <a:solidFill>
            <a:srgbClr val="006699"/>
          </a:solidFill>
          <a:latin typeface="Arial" charset="0"/>
        </a:defRPr>
      </a:lvl6pPr>
      <a:lvl7pPr marL="914400" algn="ctr" rtl="0" eaLnBrk="1" fontAlgn="base" hangingPunct="1">
        <a:spcBef>
          <a:spcPct val="0"/>
        </a:spcBef>
        <a:spcAft>
          <a:spcPct val="0"/>
        </a:spcAft>
        <a:defRPr sz="3200" b="1">
          <a:solidFill>
            <a:srgbClr val="006699"/>
          </a:solidFill>
          <a:latin typeface="Arial" charset="0"/>
        </a:defRPr>
      </a:lvl7pPr>
      <a:lvl8pPr marL="1371600" algn="ctr" rtl="0" eaLnBrk="1" fontAlgn="base" hangingPunct="1">
        <a:spcBef>
          <a:spcPct val="0"/>
        </a:spcBef>
        <a:spcAft>
          <a:spcPct val="0"/>
        </a:spcAft>
        <a:defRPr sz="3200" b="1">
          <a:solidFill>
            <a:srgbClr val="006699"/>
          </a:solidFill>
          <a:latin typeface="Arial" charset="0"/>
        </a:defRPr>
      </a:lvl8pPr>
      <a:lvl9pPr marL="1828800" algn="ctr" rtl="0" eaLnBrk="1" fontAlgn="base" hangingPunct="1">
        <a:spcBef>
          <a:spcPct val="0"/>
        </a:spcBef>
        <a:spcAft>
          <a:spcPct val="0"/>
        </a:spcAft>
        <a:defRPr sz="3200" b="1">
          <a:solidFill>
            <a:srgbClr val="006699"/>
          </a:solidFill>
          <a:latin typeface="Arial" charset="0"/>
        </a:defRPr>
      </a:lvl9pPr>
    </p:titleStyle>
    <p:bodyStyle>
      <a:lvl1pPr marL="342900" indent="-342900" algn="l" rtl="0" eaLnBrk="1" fontAlgn="base" hangingPunct="1">
        <a:lnSpc>
          <a:spcPct val="100000"/>
        </a:lnSpc>
        <a:spcBef>
          <a:spcPts val="800"/>
        </a:spcBef>
        <a:spcAft>
          <a:spcPts val="800"/>
        </a:spcAft>
        <a:buClr>
          <a:srgbClr val="002060"/>
        </a:buClr>
        <a:buSzPct val="90000"/>
        <a:buFont typeface="Wingdings" panose="05000000000000000000" pitchFamily="2" charset="2"/>
        <a:buChar char="q"/>
        <a:defRPr kumimoji="1" sz="2000">
          <a:solidFill>
            <a:schemeClr val="tx1"/>
          </a:solidFill>
          <a:latin typeface="+mn-lt"/>
          <a:ea typeface="MS PGothic" pitchFamily="34" charset="-128"/>
          <a:cs typeface="ＭＳ Ｐゴシック" charset="-128"/>
        </a:defRPr>
      </a:lvl1pPr>
      <a:lvl2pPr marL="742950" indent="-285750" algn="l" rtl="0" eaLnBrk="1" fontAlgn="base" hangingPunct="1">
        <a:lnSpc>
          <a:spcPct val="100000"/>
        </a:lnSpc>
        <a:spcBef>
          <a:spcPts val="800"/>
        </a:spcBef>
        <a:spcAft>
          <a:spcPts val="800"/>
        </a:spcAft>
        <a:buClr>
          <a:srgbClr val="002060"/>
        </a:buClr>
        <a:buSzPct val="100000"/>
        <a:buFont typeface="Courier New" panose="02070309020205020404" pitchFamily="49" charset="0"/>
        <a:buChar char="o"/>
        <a:defRPr kumimoji="1">
          <a:solidFill>
            <a:schemeClr val="tx1"/>
          </a:solidFill>
          <a:latin typeface="+mn-lt"/>
          <a:ea typeface="MS PGothic" pitchFamily="34" charset="-128"/>
        </a:defRPr>
      </a:lvl2pPr>
      <a:lvl3pPr marL="1085850" indent="-228600" algn="l" rtl="0" eaLnBrk="1" fontAlgn="base" hangingPunct="1">
        <a:lnSpc>
          <a:spcPct val="100000"/>
        </a:lnSpc>
        <a:spcBef>
          <a:spcPts val="800"/>
        </a:spcBef>
        <a:spcAft>
          <a:spcPts val="800"/>
        </a:spcAft>
        <a:buClr>
          <a:srgbClr val="009900"/>
        </a:buClr>
        <a:buSzPct val="75000"/>
        <a:buFont typeface="Webdings" pitchFamily="2" charset="2"/>
        <a:buChar char="4"/>
        <a:defRPr kumimoji="1" sz="1600">
          <a:solidFill>
            <a:schemeClr val="tx1"/>
          </a:solidFill>
          <a:latin typeface="+mn-lt"/>
          <a:ea typeface="MS PGothic" pitchFamily="34" charset="-128"/>
        </a:defRPr>
      </a:lvl3pPr>
      <a:lvl4pPr marL="1428750" indent="-228600" algn="l" rtl="0" eaLnBrk="1" fontAlgn="base" hangingPunct="1">
        <a:lnSpc>
          <a:spcPct val="100000"/>
        </a:lnSpc>
        <a:spcBef>
          <a:spcPts val="800"/>
        </a:spcBef>
        <a:spcAft>
          <a:spcPts val="800"/>
        </a:spcAft>
        <a:buClr>
          <a:schemeClr val="hlink"/>
        </a:buClr>
        <a:buSzPct val="75000"/>
        <a:buChar char="–"/>
        <a:defRPr kumimoji="1" sz="1400">
          <a:solidFill>
            <a:schemeClr val="tx1"/>
          </a:solidFill>
          <a:latin typeface="+mn-lt"/>
          <a:ea typeface="MS PGothic" pitchFamily="34" charset="-128"/>
        </a:defRPr>
      </a:lvl4pPr>
      <a:lvl5pPr marL="1771650" indent="-228600" algn="l" rtl="0" eaLnBrk="1" fontAlgn="base" hangingPunct="1">
        <a:lnSpc>
          <a:spcPct val="100000"/>
        </a:lnSpc>
        <a:spcBef>
          <a:spcPts val="800"/>
        </a:spcBef>
        <a:spcAft>
          <a:spcPts val="800"/>
        </a:spcAft>
        <a:buClr>
          <a:srgbClr val="FF0066"/>
        </a:buClr>
        <a:buSzPct val="75000"/>
        <a:buChar char="»"/>
        <a:defRPr kumimoji="1" sz="1200">
          <a:solidFill>
            <a:schemeClr val="tx1"/>
          </a:solidFill>
          <a:latin typeface="+mn-lt"/>
          <a:ea typeface="MS PGothic" pitchFamily="34" charset="-128"/>
        </a:defRPr>
      </a:lvl5pPr>
      <a:lvl6pPr marL="2228850" indent="-228600" algn="l" rtl="0" eaLnBrk="1" fontAlgn="base" hangingPunct="1">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1" fontAlgn="base" hangingPunct="1">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1" fontAlgn="base" hangingPunct="1">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1" fontAlgn="base" hangingPunct="1">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2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3.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24.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2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27.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4">
            <a:extLst>
              <a:ext uri="{FF2B5EF4-FFF2-40B4-BE49-F238E27FC236}">
                <a16:creationId xmlns="" xmlns:a16="http://schemas.microsoft.com/office/drawing/2014/main" id="{B0D2E441-D200-E544-96F2-D6184E4B4CB5}"/>
              </a:ext>
            </a:extLst>
          </p:cNvPr>
          <p:cNvSpPr>
            <a:spLocks noGrp="1" noChangeArrowheads="1"/>
          </p:cNvSpPr>
          <p:nvPr>
            <p:ph type="ctrTitle"/>
          </p:nvPr>
        </p:nvSpPr>
        <p:spPr/>
        <p:txBody>
          <a:bodyPr/>
          <a:lstStyle/>
          <a:p>
            <a:r>
              <a:rPr lang="en-US" altLang="en-US" dirty="0"/>
              <a:t>Chapter 3: Processes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 xmlns:a16="http://schemas.microsoft.com/office/drawing/2014/main" id="{160DD08C-BC80-A843-A97C-F00A1C05E550}"/>
              </a:ext>
            </a:extLst>
          </p:cNvPr>
          <p:cNvSpPr>
            <a:spLocks noGrp="1" noChangeArrowheads="1"/>
          </p:cNvSpPr>
          <p:nvPr>
            <p:ph type="title"/>
          </p:nvPr>
        </p:nvSpPr>
        <p:spPr/>
        <p:txBody>
          <a:bodyPr/>
          <a:lstStyle/>
          <a:p>
            <a:pPr eaLnBrk="1" hangingPunct="1"/>
            <a:r>
              <a:rPr lang="en-US" altLang="en-US" dirty="0"/>
              <a:t>Process Control Block (PCB)</a:t>
            </a:r>
          </a:p>
        </p:txBody>
      </p:sp>
      <p:pic>
        <p:nvPicPr>
          <p:cNvPr id="6" name="Picture 1">
            <a:extLst>
              <a:ext uri="{FF2B5EF4-FFF2-40B4-BE49-F238E27FC236}">
                <a16:creationId xmlns="" xmlns:a16="http://schemas.microsoft.com/office/drawing/2014/main" id="{131E22C3-F7B8-0A4C-B7B4-FA64BC2D0A4B}"/>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150" b="-3150"/>
          <a:stretch/>
        </p:blipFill>
        <p:spPr bwMode="auto">
          <a:xfrm>
            <a:off x="7006719" y="2100759"/>
            <a:ext cx="1842810" cy="3575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3">
            <a:extLst>
              <a:ext uri="{FF2B5EF4-FFF2-40B4-BE49-F238E27FC236}">
                <a16:creationId xmlns="" xmlns:a16="http://schemas.microsoft.com/office/drawing/2014/main" id="{7C782795-8D6F-6544-A1AA-07FB07296071}"/>
              </a:ext>
            </a:extLst>
          </p:cNvPr>
          <p:cNvSpPr>
            <a:spLocks noGrp="1" noChangeArrowheads="1"/>
          </p:cNvSpPr>
          <p:nvPr>
            <p:ph sz="half" idx="10"/>
          </p:nvPr>
        </p:nvSpPr>
        <p:spPr>
          <a:xfrm>
            <a:off x="490331" y="1376980"/>
            <a:ext cx="6991124" cy="5037071"/>
          </a:xfrm>
        </p:spPr>
        <p:txBody>
          <a:bodyPr/>
          <a:lstStyle/>
          <a:p>
            <a:r>
              <a:rPr lang="en-US" altLang="en-US" sz="1800" b="1" dirty="0">
                <a:solidFill>
                  <a:srgbClr val="0070C0"/>
                </a:solidFill>
              </a:rPr>
              <a:t>Process Control Block </a:t>
            </a:r>
            <a:r>
              <a:rPr lang="en-US" altLang="en-US" sz="1800" dirty="0"/>
              <a:t>(</a:t>
            </a:r>
            <a:r>
              <a:rPr lang="en-US" altLang="en-US" sz="1800" b="1" dirty="0">
                <a:solidFill>
                  <a:srgbClr val="0070C0"/>
                </a:solidFill>
              </a:rPr>
              <a:t>PCB</a:t>
            </a:r>
            <a:r>
              <a:rPr lang="en-US" altLang="en-US" sz="1800" dirty="0"/>
              <a:t>) – Information associated with each process, also called </a:t>
            </a:r>
            <a:r>
              <a:rPr lang="en-US" altLang="en-US" sz="1800" b="1" dirty="0">
                <a:solidFill>
                  <a:srgbClr val="0070C0"/>
                </a:solidFill>
              </a:rPr>
              <a:t>Task Control Block </a:t>
            </a:r>
            <a:r>
              <a:rPr lang="en-US" altLang="en-US" sz="1800" dirty="0"/>
              <a:t>(</a:t>
            </a:r>
            <a:r>
              <a:rPr lang="en-US" altLang="en-US" sz="1800" b="1" dirty="0">
                <a:solidFill>
                  <a:srgbClr val="0070C0"/>
                </a:solidFill>
              </a:rPr>
              <a:t>TCB</a:t>
            </a:r>
            <a:r>
              <a:rPr lang="en-US" altLang="en-US" sz="1800" dirty="0"/>
              <a:t>), includes:</a:t>
            </a:r>
          </a:p>
          <a:p>
            <a:pPr lvl="1"/>
            <a:r>
              <a:rPr lang="en-US" altLang="en-US" sz="1600" i="1" dirty="0">
                <a:solidFill>
                  <a:srgbClr val="0070C0"/>
                </a:solidFill>
              </a:rPr>
              <a:t>Process state </a:t>
            </a:r>
            <a:r>
              <a:rPr lang="en-US" altLang="en-US" sz="1600" dirty="0"/>
              <a:t>– running, waiting, etc.</a:t>
            </a:r>
          </a:p>
          <a:p>
            <a:pPr lvl="1"/>
            <a:r>
              <a:rPr lang="en-US" altLang="en-US" sz="1600" i="1" dirty="0">
                <a:solidFill>
                  <a:srgbClr val="0070C0"/>
                </a:solidFill>
              </a:rPr>
              <a:t>Process number </a:t>
            </a:r>
            <a:r>
              <a:rPr lang="en-US" altLang="en-US" sz="1600" dirty="0"/>
              <a:t>– identity of the process</a:t>
            </a:r>
          </a:p>
          <a:p>
            <a:pPr lvl="1"/>
            <a:r>
              <a:rPr lang="en-US" altLang="en-US" sz="1600" i="1" dirty="0">
                <a:solidFill>
                  <a:srgbClr val="0070C0"/>
                </a:solidFill>
              </a:rPr>
              <a:t>Program counter </a:t>
            </a:r>
            <a:r>
              <a:rPr lang="en-US" altLang="en-US" sz="1600" dirty="0"/>
              <a:t>– location of instruction to next execute</a:t>
            </a:r>
          </a:p>
          <a:p>
            <a:pPr lvl="1"/>
            <a:r>
              <a:rPr lang="en-US" altLang="en-US" sz="1600" i="1" dirty="0">
                <a:solidFill>
                  <a:srgbClr val="0070C0"/>
                </a:solidFill>
              </a:rPr>
              <a:t>CPU registers </a:t>
            </a:r>
            <a:r>
              <a:rPr lang="en-US" altLang="en-US" sz="1600" dirty="0"/>
              <a:t>– contents of all process-centric registers</a:t>
            </a:r>
          </a:p>
          <a:p>
            <a:pPr lvl="1"/>
            <a:r>
              <a:rPr lang="en-US" altLang="en-US" sz="1600" i="1" dirty="0">
                <a:solidFill>
                  <a:srgbClr val="0070C0"/>
                </a:solidFill>
              </a:rPr>
              <a:t>CPU scheduling info </a:t>
            </a:r>
            <a:r>
              <a:rPr lang="en-US" altLang="en-US" sz="1600" dirty="0"/>
              <a:t>– priorities, scheduling queue pointers</a:t>
            </a:r>
          </a:p>
          <a:p>
            <a:pPr lvl="1"/>
            <a:r>
              <a:rPr lang="en-US" altLang="en-US" sz="1600" i="1" dirty="0">
                <a:solidFill>
                  <a:srgbClr val="0070C0"/>
                </a:solidFill>
              </a:rPr>
              <a:t>Memory-management information </a:t>
            </a:r>
            <a:r>
              <a:rPr lang="en-US" altLang="en-US" sz="1600" dirty="0"/>
              <a:t>– memory allocated to the process</a:t>
            </a:r>
          </a:p>
          <a:p>
            <a:pPr lvl="1"/>
            <a:r>
              <a:rPr lang="en-US" altLang="en-US" sz="1600" i="1" dirty="0">
                <a:solidFill>
                  <a:srgbClr val="0070C0"/>
                </a:solidFill>
              </a:rPr>
              <a:t>Accounting information </a:t>
            </a:r>
            <a:r>
              <a:rPr lang="en-US" altLang="en-US" sz="1600" dirty="0"/>
              <a:t>– CPU used, clock time elapsed </a:t>
            </a:r>
            <a:br>
              <a:rPr lang="en-US" altLang="en-US" sz="1600" dirty="0"/>
            </a:br>
            <a:r>
              <a:rPr lang="en-US" altLang="en-US" sz="1600" dirty="0"/>
              <a:t>since start, time limits</a:t>
            </a:r>
          </a:p>
          <a:p>
            <a:pPr lvl="1"/>
            <a:r>
              <a:rPr lang="en-US" altLang="en-US" sz="1600" i="1" dirty="0">
                <a:solidFill>
                  <a:srgbClr val="0070C0"/>
                </a:solidFill>
              </a:rPr>
              <a:t>I/O status information </a:t>
            </a:r>
            <a:r>
              <a:rPr lang="en-US" altLang="en-US" sz="1600" dirty="0"/>
              <a:t>– I/O devices allocated to process, list of open files</a:t>
            </a:r>
          </a:p>
          <a:p>
            <a:endParaRPr lang="en-US" altLang="en-US" sz="18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 xmlns:a16="http://schemas.microsoft.com/office/drawing/2014/main" id="{56390B14-E92D-0542-92D3-75142DE19390}"/>
              </a:ext>
            </a:extLst>
          </p:cNvPr>
          <p:cNvSpPr>
            <a:spLocks noGrp="1" noChangeArrowheads="1"/>
          </p:cNvSpPr>
          <p:nvPr>
            <p:ph type="title"/>
          </p:nvPr>
        </p:nvSpPr>
        <p:spPr/>
        <p:txBody>
          <a:bodyPr/>
          <a:lstStyle/>
          <a:p>
            <a:pPr eaLnBrk="1" hangingPunct="1"/>
            <a:r>
              <a:rPr lang="en-US" altLang="en-US"/>
              <a:t>Threads</a:t>
            </a:r>
          </a:p>
        </p:txBody>
      </p:sp>
      <p:sp>
        <p:nvSpPr>
          <p:cNvPr id="24578" name="Rectangle 3">
            <a:extLst>
              <a:ext uri="{FF2B5EF4-FFF2-40B4-BE49-F238E27FC236}">
                <a16:creationId xmlns="" xmlns:a16="http://schemas.microsoft.com/office/drawing/2014/main" id="{81819D74-DCA7-1144-BF50-6301D5AC88EC}"/>
              </a:ext>
            </a:extLst>
          </p:cNvPr>
          <p:cNvSpPr>
            <a:spLocks noGrp="1" noChangeArrowheads="1"/>
          </p:cNvSpPr>
          <p:nvPr>
            <p:ph idx="1"/>
          </p:nvPr>
        </p:nvSpPr>
        <p:spPr/>
        <p:txBody>
          <a:bodyPr/>
          <a:lstStyle/>
          <a:p>
            <a:r>
              <a:rPr lang="en-US" altLang="en-US" dirty="0"/>
              <a:t>So far, process has a </a:t>
            </a:r>
            <a:r>
              <a:rPr lang="en-US" altLang="en-US" i="1" dirty="0">
                <a:solidFill>
                  <a:srgbClr val="0070C0"/>
                </a:solidFill>
              </a:rPr>
              <a:t>single thread </a:t>
            </a:r>
            <a:r>
              <a:rPr lang="en-US" altLang="en-US" dirty="0"/>
              <a:t>of execution</a:t>
            </a:r>
          </a:p>
          <a:p>
            <a:r>
              <a:rPr lang="en-US" altLang="en-US" dirty="0"/>
              <a:t>Consider having </a:t>
            </a:r>
            <a:r>
              <a:rPr lang="en-US" altLang="en-US" i="1" dirty="0">
                <a:solidFill>
                  <a:srgbClr val="0070C0"/>
                </a:solidFill>
              </a:rPr>
              <a:t>multiple program counters per process</a:t>
            </a:r>
          </a:p>
          <a:p>
            <a:pPr lvl="1"/>
            <a:r>
              <a:rPr lang="en-US" altLang="en-US" dirty="0"/>
              <a:t>Multiple locations can execute at once</a:t>
            </a:r>
          </a:p>
          <a:p>
            <a:pPr lvl="2"/>
            <a:r>
              <a:rPr lang="en-US" altLang="en-US" dirty="0"/>
              <a:t>Multiple threads of control –&gt; </a:t>
            </a:r>
            <a:r>
              <a:rPr lang="en-US" altLang="en-US" b="1" i="1" dirty="0">
                <a:solidFill>
                  <a:srgbClr val="0070C0"/>
                </a:solidFill>
              </a:rPr>
              <a:t>threads</a:t>
            </a:r>
          </a:p>
          <a:p>
            <a:r>
              <a:rPr lang="en-US" altLang="en-US" dirty="0"/>
              <a:t>Must then have </a:t>
            </a:r>
            <a:r>
              <a:rPr lang="en-US" altLang="en-US" i="1" dirty="0">
                <a:solidFill>
                  <a:srgbClr val="0070C0"/>
                </a:solidFill>
              </a:rPr>
              <a:t>storage for thread</a:t>
            </a:r>
            <a:r>
              <a:rPr lang="en-US" altLang="en-US" dirty="0"/>
              <a:t> details</a:t>
            </a:r>
          </a:p>
          <a:p>
            <a:r>
              <a:rPr lang="en-US" altLang="en-US" dirty="0"/>
              <a:t>Multiple program counters in PCB</a:t>
            </a:r>
          </a:p>
          <a:p>
            <a:pPr marL="0" indent="0">
              <a:buNone/>
            </a:pPr>
            <a:endParaRPr lang="en-US" altLang="en-US" dirty="0"/>
          </a:p>
          <a:p>
            <a:pPr marL="0" indent="0">
              <a:buNone/>
            </a:pPr>
            <a:endParaRPr lang="en-US" altLang="en-US" dirty="0"/>
          </a:p>
          <a:p>
            <a:pPr marL="0" indent="0">
              <a:buNone/>
            </a:pPr>
            <a:endParaRPr lang="en-US" altLang="en-US" dirty="0"/>
          </a:p>
          <a:p>
            <a:pPr marL="0" indent="0">
              <a:buNone/>
            </a:pPr>
            <a:r>
              <a:rPr lang="en-US" altLang="en-US" dirty="0"/>
              <a:t>(</a:t>
            </a:r>
            <a:r>
              <a:rPr lang="en-US" altLang="en-US" i="1" dirty="0"/>
              <a:t>Explore in detail in Chapter 4</a:t>
            </a:r>
            <a:r>
              <a:rPr lang="en-US" altLang="en-US" dirty="0"/>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 xmlns:a16="http://schemas.microsoft.com/office/drawing/2014/main" id="{69390807-384E-D74D-9B50-1079DE7A90CA}"/>
              </a:ext>
            </a:extLst>
          </p:cNvPr>
          <p:cNvSpPr>
            <a:spLocks noGrp="1"/>
          </p:cNvSpPr>
          <p:nvPr>
            <p:ph type="title"/>
          </p:nvPr>
        </p:nvSpPr>
        <p:spPr/>
        <p:txBody>
          <a:bodyPr/>
          <a:lstStyle/>
          <a:p>
            <a:r>
              <a:rPr lang="en-US" altLang="en-US"/>
              <a:t>Process Representation in Linux</a:t>
            </a:r>
          </a:p>
        </p:txBody>
      </p:sp>
      <p:pic>
        <p:nvPicPr>
          <p:cNvPr id="9" name="Picture 1">
            <a:extLst>
              <a:ext uri="{FF2B5EF4-FFF2-40B4-BE49-F238E27FC236}">
                <a16:creationId xmlns="" xmlns:a16="http://schemas.microsoft.com/office/drawing/2014/main" id="{F0F61F1F-902C-5E41-8C5D-54ACCCE398BD}"/>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5176" b="-5176"/>
          <a:stretch/>
        </p:blipFill>
        <p:spPr bwMode="auto">
          <a:xfrm>
            <a:off x="742208" y="3859481"/>
            <a:ext cx="7659584" cy="238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Content Placeholder 2">
            <a:extLst>
              <a:ext uri="{FF2B5EF4-FFF2-40B4-BE49-F238E27FC236}">
                <a16:creationId xmlns="" xmlns:a16="http://schemas.microsoft.com/office/drawing/2014/main" id="{B185BFE7-D52A-A84E-A58F-C4562A922257}"/>
              </a:ext>
            </a:extLst>
          </p:cNvPr>
          <p:cNvSpPr>
            <a:spLocks noGrp="1"/>
          </p:cNvSpPr>
          <p:nvPr>
            <p:ph sz="half" idx="2"/>
          </p:nvPr>
        </p:nvSpPr>
        <p:spPr>
          <a:xfrm>
            <a:off x="481782" y="1387734"/>
            <a:ext cx="8344166" cy="2386939"/>
          </a:xfrm>
        </p:spPr>
        <p:txBody>
          <a:bodyPr/>
          <a:lstStyle/>
          <a:p>
            <a:r>
              <a:rPr lang="en-US" altLang="en-US" dirty="0"/>
              <a:t>Represented by the C structure </a:t>
            </a:r>
            <a:r>
              <a:rPr lang="en-US" altLang="en-US" b="1" dirty="0" err="1">
                <a:latin typeface="Courier New" panose="02070309020205020404" pitchFamily="49" charset="0"/>
              </a:rPr>
              <a:t>task_struct</a:t>
            </a:r>
            <a:endParaRPr lang="en-US" altLang="en-US" b="1" dirty="0">
              <a:latin typeface="Courier New" panose="02070309020205020404" pitchFamily="49" charset="0"/>
            </a:endParaRPr>
          </a:p>
          <a:p>
            <a:pPr marL="400050" lvl="1" indent="0">
              <a:buNone/>
            </a:pPr>
            <a:r>
              <a:rPr lang="en-US" altLang="en-US" sz="1600" dirty="0" err="1">
                <a:latin typeface="Courier New" panose="02070309020205020404" pitchFamily="49" charset="0"/>
                <a:cs typeface="Courier New" panose="02070309020205020404" pitchFamily="49" charset="0"/>
              </a:rPr>
              <a:t>pid</a:t>
            </a: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t_pid</a:t>
            </a:r>
            <a:r>
              <a:rPr lang="en-US" altLang="en-US" sz="1600" dirty="0">
                <a:latin typeface="Courier New" panose="02070309020205020404" pitchFamily="49" charset="0"/>
                <a:cs typeface="Courier New" panose="02070309020205020404" pitchFamily="49" charset="0"/>
              </a:rPr>
              <a:t>; 				/* process identifier */ </a:t>
            </a:r>
            <a:br>
              <a:rPr lang="en-US" altLang="en-US" sz="1600" dirty="0">
                <a:latin typeface="Courier New" panose="02070309020205020404" pitchFamily="49" charset="0"/>
                <a:cs typeface="Courier New" panose="02070309020205020404" pitchFamily="49" charset="0"/>
              </a:rPr>
            </a:br>
            <a:r>
              <a:rPr lang="en-US" altLang="en-US" sz="1600" dirty="0">
                <a:latin typeface="Courier New" panose="02070309020205020404" pitchFamily="49" charset="0"/>
                <a:cs typeface="Courier New" panose="02070309020205020404" pitchFamily="49" charset="0"/>
              </a:rPr>
              <a:t>long state; 			/* state of the process */ </a:t>
            </a:r>
            <a:br>
              <a:rPr lang="en-US" altLang="en-US" sz="1600" dirty="0">
                <a:latin typeface="Courier New" panose="02070309020205020404" pitchFamily="49" charset="0"/>
                <a:cs typeface="Courier New" panose="02070309020205020404" pitchFamily="49" charset="0"/>
              </a:rPr>
            </a:br>
            <a:r>
              <a:rPr lang="en-US" altLang="en-US" sz="1600" dirty="0">
                <a:latin typeface="Courier New" panose="02070309020205020404" pitchFamily="49" charset="0"/>
                <a:cs typeface="Courier New" panose="02070309020205020404" pitchFamily="49" charset="0"/>
              </a:rPr>
              <a:t>unsigned </a:t>
            </a:r>
            <a:r>
              <a:rPr lang="en-US" altLang="en-US" sz="1600" dirty="0" err="1">
                <a:latin typeface="Courier New" panose="02070309020205020404" pitchFamily="49" charset="0"/>
                <a:cs typeface="Courier New" panose="02070309020205020404" pitchFamily="49" charset="0"/>
              </a:rPr>
              <a:t>int</a:t>
            </a: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time_slice</a:t>
            </a:r>
            <a:r>
              <a:rPr lang="en-US" altLang="en-US" sz="1600" dirty="0">
                <a:latin typeface="Courier New" panose="02070309020205020404" pitchFamily="49" charset="0"/>
                <a:cs typeface="Courier New" panose="02070309020205020404" pitchFamily="49" charset="0"/>
              </a:rPr>
              <a:t> 		/* scheduling information */ </a:t>
            </a:r>
            <a:br>
              <a:rPr lang="en-US" altLang="en-US" sz="1600" dirty="0">
                <a:latin typeface="Courier New" panose="02070309020205020404" pitchFamily="49" charset="0"/>
                <a:cs typeface="Courier New" panose="02070309020205020404" pitchFamily="49" charset="0"/>
              </a:rPr>
            </a:br>
            <a:r>
              <a:rPr lang="en-US" altLang="en-US" sz="1600" dirty="0">
                <a:latin typeface="Courier New" panose="02070309020205020404" pitchFamily="49" charset="0"/>
                <a:cs typeface="Courier New" panose="02070309020205020404" pitchFamily="49" charset="0"/>
              </a:rPr>
              <a:t>struct </a:t>
            </a:r>
            <a:r>
              <a:rPr lang="en-US" altLang="en-US" sz="1600" dirty="0" err="1">
                <a:latin typeface="Courier New" panose="02070309020205020404" pitchFamily="49" charset="0"/>
                <a:cs typeface="Courier New" panose="02070309020205020404" pitchFamily="49" charset="0"/>
              </a:rPr>
              <a:t>task_struct</a:t>
            </a:r>
            <a:r>
              <a:rPr lang="en-US" altLang="en-US" sz="1600" dirty="0">
                <a:latin typeface="Courier New" panose="02070309020205020404" pitchFamily="49" charset="0"/>
                <a:cs typeface="Courier New" panose="02070309020205020404" pitchFamily="49" charset="0"/>
              </a:rPr>
              <a:t> *parent;	/* this process</a:t>
            </a:r>
            <a:r>
              <a:rPr lang="ja-JP" altLang="en-US" sz="1600">
                <a:latin typeface="Courier New" panose="02070309020205020404" pitchFamily="49" charset="0"/>
                <a:cs typeface="Courier New" panose="02070309020205020404" pitchFamily="49" charset="0"/>
              </a:rPr>
              <a:t>’</a:t>
            </a:r>
            <a:r>
              <a:rPr lang="en-US" altLang="ja-JP" sz="1600" dirty="0">
                <a:latin typeface="Courier New" panose="02070309020205020404" pitchFamily="49" charset="0"/>
                <a:cs typeface="Courier New" panose="02070309020205020404" pitchFamily="49" charset="0"/>
              </a:rPr>
              <a:t>s parent */ </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struct </a:t>
            </a:r>
            <a:r>
              <a:rPr lang="en-US" altLang="ja-JP" sz="1600" dirty="0" err="1">
                <a:latin typeface="Courier New" panose="02070309020205020404" pitchFamily="49" charset="0"/>
                <a:cs typeface="Courier New" panose="02070309020205020404" pitchFamily="49" charset="0"/>
              </a:rPr>
              <a:t>list_head</a:t>
            </a:r>
            <a:r>
              <a:rPr lang="en-US" altLang="ja-JP" sz="1600" dirty="0">
                <a:latin typeface="Courier New" panose="02070309020205020404" pitchFamily="49" charset="0"/>
                <a:cs typeface="Courier New" panose="02070309020205020404" pitchFamily="49" charset="0"/>
              </a:rPr>
              <a:t> children; 	/* this process</a:t>
            </a:r>
            <a:r>
              <a:rPr lang="ja-JP" altLang="en-US" sz="1600">
                <a:latin typeface="Courier New" panose="02070309020205020404" pitchFamily="49" charset="0"/>
                <a:cs typeface="Courier New" panose="02070309020205020404" pitchFamily="49" charset="0"/>
              </a:rPr>
              <a:t>’</a:t>
            </a:r>
            <a:r>
              <a:rPr lang="en-US" altLang="ja-JP" sz="1600" dirty="0">
                <a:latin typeface="Courier New" panose="02070309020205020404" pitchFamily="49" charset="0"/>
                <a:cs typeface="Courier New" panose="02070309020205020404" pitchFamily="49" charset="0"/>
              </a:rPr>
              <a:t>s children */ </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struct </a:t>
            </a:r>
            <a:r>
              <a:rPr lang="en-US" altLang="ja-JP" sz="1600" dirty="0" err="1">
                <a:latin typeface="Courier New" panose="02070309020205020404" pitchFamily="49" charset="0"/>
                <a:cs typeface="Courier New" panose="02070309020205020404" pitchFamily="49" charset="0"/>
              </a:rPr>
              <a:t>files_struct</a:t>
            </a:r>
            <a:r>
              <a:rPr lang="en-US" altLang="ja-JP" sz="1600" dirty="0">
                <a:latin typeface="Courier New" panose="02070309020205020404" pitchFamily="49" charset="0"/>
                <a:cs typeface="Courier New" panose="02070309020205020404" pitchFamily="49" charset="0"/>
              </a:rPr>
              <a:t> *files;	/* list of open files */ </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struct </a:t>
            </a:r>
            <a:r>
              <a:rPr lang="en-US" altLang="ja-JP" sz="1600" dirty="0" err="1">
                <a:latin typeface="Courier New" panose="02070309020205020404" pitchFamily="49" charset="0"/>
                <a:cs typeface="Courier New" panose="02070309020205020404" pitchFamily="49" charset="0"/>
              </a:rPr>
              <a:t>mm_struct</a:t>
            </a:r>
            <a:r>
              <a:rPr lang="en-US" altLang="ja-JP" sz="1600" dirty="0">
                <a:latin typeface="Courier New" panose="02070309020205020404" pitchFamily="49" charset="0"/>
                <a:cs typeface="Courier New" panose="02070309020205020404" pitchFamily="49" charset="0"/>
              </a:rPr>
              <a:t> *mm; 	 /* address space of this process */</a:t>
            </a:r>
            <a:r>
              <a:rPr lang="en-US" altLang="en-US" sz="1600" dirty="0">
                <a:latin typeface="Courier New" panose="02070309020205020404" pitchFamily="49" charset="0"/>
                <a:cs typeface="Courier New" panose="02070309020205020404" pitchFamily="49" charset="0"/>
              </a:rPr>
              <a:t/>
            </a:r>
            <a:br>
              <a:rPr lang="en-US" altLang="en-US" sz="1600" dirty="0">
                <a:latin typeface="Courier New" panose="02070309020205020404" pitchFamily="49" charset="0"/>
                <a:cs typeface="Courier New" panose="02070309020205020404" pitchFamily="49" charset="0"/>
              </a:rPr>
            </a:br>
            <a:endParaRPr lang="en-US" altLang="en-US" sz="1600" dirty="0">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 xmlns:a16="http://schemas.microsoft.com/office/drawing/2014/main" id="{418954B6-BC6C-A74E-9DED-4B6EBFAD6E5C}"/>
              </a:ext>
            </a:extLst>
          </p:cNvPr>
          <p:cNvSpPr>
            <a:spLocks noGrp="1" noChangeArrowheads="1"/>
          </p:cNvSpPr>
          <p:nvPr>
            <p:ph type="title"/>
          </p:nvPr>
        </p:nvSpPr>
        <p:spPr/>
        <p:txBody>
          <a:bodyPr/>
          <a:lstStyle/>
          <a:p>
            <a:pPr eaLnBrk="1" hangingPunct="1"/>
            <a:r>
              <a:rPr lang="en-US" altLang="en-US" dirty="0"/>
              <a:t>Process Scheduling</a:t>
            </a:r>
          </a:p>
        </p:txBody>
      </p:sp>
      <p:sp>
        <p:nvSpPr>
          <p:cNvPr id="27650" name="Rectangle 3">
            <a:extLst>
              <a:ext uri="{FF2B5EF4-FFF2-40B4-BE49-F238E27FC236}">
                <a16:creationId xmlns="" xmlns:a16="http://schemas.microsoft.com/office/drawing/2014/main" id="{1464F0CC-42A7-6646-B93E-BC52C3AB8645}"/>
              </a:ext>
            </a:extLst>
          </p:cNvPr>
          <p:cNvSpPr>
            <a:spLocks noGrp="1" noChangeArrowheads="1"/>
          </p:cNvSpPr>
          <p:nvPr>
            <p:ph idx="1"/>
          </p:nvPr>
        </p:nvSpPr>
        <p:spPr/>
        <p:txBody>
          <a:bodyPr/>
          <a:lstStyle/>
          <a:p>
            <a:r>
              <a:rPr lang="en-US" altLang="en-US" dirty="0"/>
              <a:t>Maximize CPU use </a:t>
            </a:r>
            <a:r>
              <a:rPr lang="en-US" altLang="en-US" b="1" dirty="0"/>
              <a:t>⇢</a:t>
            </a:r>
            <a:r>
              <a:rPr lang="en-US" altLang="en-US" dirty="0"/>
              <a:t> quickly switch processes onto CPU core</a:t>
            </a:r>
          </a:p>
          <a:p>
            <a:r>
              <a:rPr lang="en-US" altLang="en-US" i="1" dirty="0">
                <a:solidFill>
                  <a:srgbClr val="0070C0"/>
                </a:solidFill>
              </a:rPr>
              <a:t>Process scheduler </a:t>
            </a:r>
            <a:r>
              <a:rPr lang="en-US" altLang="en-US" dirty="0"/>
              <a:t>selects one process among available (ready) processes for next execution on CPU core</a:t>
            </a:r>
          </a:p>
          <a:p>
            <a:r>
              <a:rPr lang="en-US" altLang="en-US" dirty="0"/>
              <a:t>Maintains </a:t>
            </a:r>
            <a:r>
              <a:rPr lang="en-US" altLang="en-US" i="1" dirty="0">
                <a:solidFill>
                  <a:srgbClr val="0070C0"/>
                </a:solidFill>
              </a:rPr>
              <a:t>scheduling queues </a:t>
            </a:r>
            <a:r>
              <a:rPr lang="en-US" altLang="en-US" dirty="0"/>
              <a:t>of processes</a:t>
            </a:r>
          </a:p>
          <a:p>
            <a:pPr lvl="1"/>
            <a:r>
              <a:rPr lang="en-US" altLang="en-US" i="1" dirty="0">
                <a:solidFill>
                  <a:srgbClr val="0070C0"/>
                </a:solidFill>
              </a:rPr>
              <a:t>Ready queue </a:t>
            </a:r>
            <a:r>
              <a:rPr lang="en-US" altLang="en-US" dirty="0"/>
              <a:t>– set of all processes residing in main memory, ready and waiting to execute</a:t>
            </a:r>
          </a:p>
          <a:p>
            <a:pPr lvl="1"/>
            <a:r>
              <a:rPr lang="en-US" altLang="en-US" i="1" dirty="0">
                <a:solidFill>
                  <a:srgbClr val="0070C0"/>
                </a:solidFill>
              </a:rPr>
              <a:t>Wait queues </a:t>
            </a:r>
            <a:r>
              <a:rPr lang="en-US" altLang="en-US" dirty="0"/>
              <a:t>– set of processes waiting for an event (e.g., I/O)</a:t>
            </a:r>
          </a:p>
          <a:p>
            <a:r>
              <a:rPr lang="en-US" altLang="en-US" dirty="0"/>
              <a:t>Processes migrate among the various queues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 xmlns:a16="http://schemas.microsoft.com/office/drawing/2014/main" id="{5F3A7DA8-07C8-304D-8876-6E0F278CCF9B}"/>
              </a:ext>
            </a:extLst>
          </p:cNvPr>
          <p:cNvSpPr>
            <a:spLocks noGrp="1" noChangeArrowheads="1"/>
          </p:cNvSpPr>
          <p:nvPr>
            <p:ph type="title"/>
          </p:nvPr>
        </p:nvSpPr>
        <p:spPr/>
        <p:txBody>
          <a:bodyPr/>
          <a:lstStyle/>
          <a:p>
            <a:pPr eaLnBrk="1" hangingPunct="1"/>
            <a:r>
              <a:rPr lang="en-US" altLang="en-US" dirty="0"/>
              <a:t>Ready and Wait Queues</a:t>
            </a:r>
          </a:p>
        </p:txBody>
      </p:sp>
      <p:pic>
        <p:nvPicPr>
          <p:cNvPr id="29698" name="Picture 1">
            <a:extLst>
              <a:ext uri="{FF2B5EF4-FFF2-40B4-BE49-F238E27FC236}">
                <a16:creationId xmlns="" xmlns:a16="http://schemas.microsoft.com/office/drawing/2014/main" id="{FD8CCBD9-5E14-9C42-B327-0D8223C98D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0918" y="1560078"/>
            <a:ext cx="7282164" cy="4331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 xmlns:a16="http://schemas.microsoft.com/office/drawing/2014/main" id="{8D9A2864-43FC-F845-8D8A-C626385D6126}"/>
              </a:ext>
            </a:extLst>
          </p:cNvPr>
          <p:cNvSpPr>
            <a:spLocks noGrp="1" noChangeArrowheads="1"/>
          </p:cNvSpPr>
          <p:nvPr>
            <p:ph type="title"/>
          </p:nvPr>
        </p:nvSpPr>
        <p:spPr/>
        <p:txBody>
          <a:bodyPr/>
          <a:lstStyle/>
          <a:p>
            <a:pPr eaLnBrk="1" hangingPunct="1"/>
            <a:r>
              <a:rPr lang="en-US" altLang="en-US" sz="2800"/>
              <a:t>Representation of Process Scheduling</a:t>
            </a:r>
          </a:p>
        </p:txBody>
      </p:sp>
      <p:grpSp>
        <p:nvGrpSpPr>
          <p:cNvPr id="3" name="Group 2">
            <a:extLst>
              <a:ext uri="{FF2B5EF4-FFF2-40B4-BE49-F238E27FC236}">
                <a16:creationId xmlns="" xmlns:a16="http://schemas.microsoft.com/office/drawing/2014/main" id="{1792C376-3FBB-8444-A4DE-831F1B0BDD28}"/>
              </a:ext>
            </a:extLst>
          </p:cNvPr>
          <p:cNvGrpSpPr/>
          <p:nvPr/>
        </p:nvGrpSpPr>
        <p:grpSpPr>
          <a:xfrm>
            <a:off x="730378" y="1469038"/>
            <a:ext cx="7858983" cy="4377128"/>
            <a:chOff x="261077" y="1229217"/>
            <a:chExt cx="8313827" cy="4803093"/>
          </a:xfrm>
        </p:grpSpPr>
        <p:pic>
          <p:nvPicPr>
            <p:cNvPr id="31746" name="Picture 2">
              <a:extLst>
                <a:ext uri="{FF2B5EF4-FFF2-40B4-BE49-F238E27FC236}">
                  <a16:creationId xmlns="" xmlns:a16="http://schemas.microsoft.com/office/drawing/2014/main" id="{96E47505-AF0F-BB47-BAC5-07A31A999B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5421" y="1398494"/>
              <a:ext cx="7839483" cy="4633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 xmlns:a16="http://schemas.microsoft.com/office/drawing/2014/main" id="{C18D6915-DC87-2F4B-8120-AFEBA1F80628}"/>
                </a:ext>
              </a:extLst>
            </p:cNvPr>
            <p:cNvSpPr txBox="1"/>
            <p:nvPr/>
          </p:nvSpPr>
          <p:spPr>
            <a:xfrm>
              <a:off x="261077" y="1229217"/>
              <a:ext cx="1412922" cy="371501"/>
            </a:xfrm>
            <a:prstGeom prst="rect">
              <a:avLst/>
            </a:prstGeom>
            <a:noFill/>
          </p:spPr>
          <p:txBody>
            <a:bodyPr wrap="none" rtlCol="0">
              <a:spAutoFit/>
            </a:bodyPr>
            <a:lstStyle/>
            <a:p>
              <a:r>
                <a:rPr lang="en-US" sz="1600" dirty="0">
                  <a:latin typeface="+mn-lt"/>
                </a:rPr>
                <a:t>new process</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 xmlns:a16="http://schemas.microsoft.com/office/drawing/2014/main" id="{A1C122E9-5A5D-FD42-B639-E0461A40F450}"/>
              </a:ext>
            </a:extLst>
          </p:cNvPr>
          <p:cNvSpPr>
            <a:spLocks noGrp="1" noChangeArrowheads="1"/>
          </p:cNvSpPr>
          <p:nvPr>
            <p:ph type="title"/>
          </p:nvPr>
        </p:nvSpPr>
        <p:spPr/>
        <p:txBody>
          <a:bodyPr/>
          <a:lstStyle/>
          <a:p>
            <a:r>
              <a:rPr lang="en-US" altLang="en-US" sz="2800" dirty="0"/>
              <a:t>CPU Switch from Process to Process</a:t>
            </a:r>
          </a:p>
        </p:txBody>
      </p:sp>
      <p:pic>
        <p:nvPicPr>
          <p:cNvPr id="7" name="Picture 1">
            <a:extLst>
              <a:ext uri="{FF2B5EF4-FFF2-40B4-BE49-F238E27FC236}">
                <a16:creationId xmlns="" xmlns:a16="http://schemas.microsoft.com/office/drawing/2014/main" id="{1D332C30-AEAD-D44C-8529-A9239B57557C}"/>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7831" b="-7831"/>
          <a:stretch/>
        </p:blipFill>
        <p:spPr>
          <a:xfrm>
            <a:off x="475487" y="955343"/>
            <a:ext cx="5489961" cy="5640529"/>
          </a:xfrm>
        </p:spPr>
      </p:pic>
      <p:sp>
        <p:nvSpPr>
          <p:cNvPr id="3" name="Content Placeholder 2">
            <a:extLst>
              <a:ext uri="{FF2B5EF4-FFF2-40B4-BE49-F238E27FC236}">
                <a16:creationId xmlns="" xmlns:a16="http://schemas.microsoft.com/office/drawing/2014/main" id="{293C556E-A801-6345-A12C-DFA68A15CF96}"/>
              </a:ext>
            </a:extLst>
          </p:cNvPr>
          <p:cNvSpPr>
            <a:spLocks noGrp="1"/>
          </p:cNvSpPr>
          <p:nvPr>
            <p:ph sz="half" idx="10"/>
          </p:nvPr>
        </p:nvSpPr>
        <p:spPr>
          <a:xfrm>
            <a:off x="6223378" y="1376980"/>
            <a:ext cx="2608125" cy="5037071"/>
          </a:xfrm>
        </p:spPr>
        <p:txBody>
          <a:bodyPr anchor="ctr"/>
          <a:lstStyle/>
          <a:p>
            <a:r>
              <a:rPr lang="en-US" altLang="en-US" dirty="0"/>
              <a:t>A </a:t>
            </a:r>
            <a:r>
              <a:rPr lang="en-US" altLang="en-US" i="1" dirty="0">
                <a:solidFill>
                  <a:srgbClr val="0070C0"/>
                </a:solidFill>
              </a:rPr>
              <a:t>context switch </a:t>
            </a:r>
            <a:r>
              <a:rPr lang="en-US" altLang="en-US" dirty="0"/>
              <a:t>occurs when the CPU switches from one process to another.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 xmlns:a16="http://schemas.microsoft.com/office/drawing/2014/main" id="{5D5FE971-12E1-8941-AE0E-941932B05745}"/>
              </a:ext>
            </a:extLst>
          </p:cNvPr>
          <p:cNvSpPr>
            <a:spLocks noGrp="1" noChangeArrowheads="1"/>
          </p:cNvSpPr>
          <p:nvPr>
            <p:ph type="title"/>
          </p:nvPr>
        </p:nvSpPr>
        <p:spPr/>
        <p:txBody>
          <a:bodyPr/>
          <a:lstStyle/>
          <a:p>
            <a:pPr eaLnBrk="1" hangingPunct="1"/>
            <a:r>
              <a:rPr lang="en-US" altLang="en-US"/>
              <a:t>Context Switch</a:t>
            </a:r>
          </a:p>
        </p:txBody>
      </p:sp>
      <p:sp>
        <p:nvSpPr>
          <p:cNvPr id="35842" name="Rectangle 3">
            <a:extLst>
              <a:ext uri="{FF2B5EF4-FFF2-40B4-BE49-F238E27FC236}">
                <a16:creationId xmlns="" xmlns:a16="http://schemas.microsoft.com/office/drawing/2014/main" id="{1FED8B6C-3D90-3C47-B609-40B452D7E047}"/>
              </a:ext>
            </a:extLst>
          </p:cNvPr>
          <p:cNvSpPr>
            <a:spLocks noGrp="1" noChangeArrowheads="1"/>
          </p:cNvSpPr>
          <p:nvPr>
            <p:ph idx="1"/>
          </p:nvPr>
        </p:nvSpPr>
        <p:spPr/>
        <p:txBody>
          <a:bodyPr/>
          <a:lstStyle/>
          <a:p>
            <a:r>
              <a:rPr lang="en-US" altLang="en-US" dirty="0"/>
              <a:t>When CPU switches to another process, the system must </a:t>
            </a:r>
            <a:r>
              <a:rPr lang="en-US" altLang="en-US" i="1" dirty="0">
                <a:solidFill>
                  <a:srgbClr val="0070C0"/>
                </a:solidFill>
              </a:rPr>
              <a:t>save the state</a:t>
            </a:r>
            <a:r>
              <a:rPr lang="en-US" altLang="en-US" b="1" dirty="0">
                <a:solidFill>
                  <a:srgbClr val="3366FF"/>
                </a:solidFill>
              </a:rPr>
              <a:t> </a:t>
            </a:r>
            <a:r>
              <a:rPr lang="en-US" altLang="en-US" dirty="0"/>
              <a:t>of the old process and load the </a:t>
            </a:r>
            <a:r>
              <a:rPr lang="en-US" altLang="en-US" i="1" dirty="0">
                <a:solidFill>
                  <a:srgbClr val="0070C0"/>
                </a:solidFill>
              </a:rPr>
              <a:t>saved state </a:t>
            </a:r>
            <a:r>
              <a:rPr lang="en-US" altLang="en-US" dirty="0"/>
              <a:t>for the new process via a </a:t>
            </a:r>
            <a:r>
              <a:rPr lang="en-US" altLang="en-US" i="1" dirty="0">
                <a:solidFill>
                  <a:srgbClr val="0070C0"/>
                </a:solidFill>
              </a:rPr>
              <a:t>context switch</a:t>
            </a:r>
          </a:p>
          <a:p>
            <a:r>
              <a:rPr lang="en-US" altLang="en-US" i="1" dirty="0">
                <a:solidFill>
                  <a:srgbClr val="0070C0"/>
                </a:solidFill>
              </a:rPr>
              <a:t>Context</a:t>
            </a:r>
            <a:r>
              <a:rPr lang="en-US" altLang="en-US" b="1" dirty="0">
                <a:solidFill>
                  <a:srgbClr val="3366FF"/>
                </a:solidFill>
              </a:rPr>
              <a:t> </a:t>
            </a:r>
            <a:r>
              <a:rPr lang="en-US" altLang="en-US" dirty="0"/>
              <a:t>of a process represented in the </a:t>
            </a:r>
            <a:r>
              <a:rPr lang="en-US" altLang="en-US" b="1" dirty="0">
                <a:solidFill>
                  <a:srgbClr val="0070C0"/>
                </a:solidFill>
              </a:rPr>
              <a:t>PCB</a:t>
            </a:r>
          </a:p>
          <a:p>
            <a:r>
              <a:rPr lang="en-US" altLang="en-US" dirty="0"/>
              <a:t>Context-switch time is </a:t>
            </a:r>
            <a:r>
              <a:rPr lang="en-US" altLang="en-US" i="1" dirty="0">
                <a:solidFill>
                  <a:srgbClr val="0070C0"/>
                </a:solidFill>
              </a:rPr>
              <a:t>overhead,</a:t>
            </a:r>
            <a:r>
              <a:rPr lang="en-US" altLang="en-US" dirty="0"/>
              <a:t> the system does no useful work while switching</a:t>
            </a:r>
          </a:p>
          <a:p>
            <a:pPr lvl="1"/>
            <a:r>
              <a:rPr lang="en-US" altLang="en-US" dirty="0"/>
              <a:t>The more complex the OS and the PCB,</a:t>
            </a:r>
            <a:r>
              <a:rPr lang="en-US" altLang="en-US" dirty="0">
                <a:sym typeface="Wingdings" pitchFamily="2" charset="2"/>
              </a:rPr>
              <a:t> the </a:t>
            </a:r>
            <a:r>
              <a:rPr lang="en-US" altLang="en-US" dirty="0"/>
              <a:t>longer the context switch</a:t>
            </a:r>
          </a:p>
          <a:p>
            <a:r>
              <a:rPr lang="en-US" altLang="en-US" i="1" dirty="0">
                <a:solidFill>
                  <a:srgbClr val="0070C0"/>
                </a:solidFill>
              </a:rPr>
              <a:t>Time</a:t>
            </a:r>
            <a:r>
              <a:rPr lang="en-US" altLang="en-US" dirty="0"/>
              <a:t> dependent on hardware support</a:t>
            </a:r>
          </a:p>
          <a:p>
            <a:pPr lvl="1"/>
            <a:r>
              <a:rPr lang="en-US" altLang="en-US" dirty="0"/>
              <a:t>Some hardware provides </a:t>
            </a:r>
            <a:r>
              <a:rPr lang="en-US" altLang="en-US" i="1" dirty="0">
                <a:solidFill>
                  <a:srgbClr val="0070C0"/>
                </a:solidFill>
              </a:rPr>
              <a:t>multiple sets of registers per CPU</a:t>
            </a:r>
            <a:r>
              <a:rPr lang="en-US" altLang="en-US" dirty="0"/>
              <a:t>, multiple contexts loaded at once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89" name="Rectangle 2">
            <a:extLst>
              <a:ext uri="{FF2B5EF4-FFF2-40B4-BE49-F238E27FC236}">
                <a16:creationId xmlns="" xmlns:a16="http://schemas.microsoft.com/office/drawing/2014/main" id="{BF6FC9B0-DE2F-D141-BE7B-63A5DF0355BA}"/>
              </a:ext>
            </a:extLst>
          </p:cNvPr>
          <p:cNvSpPr>
            <a:spLocks noGrp="1" noChangeArrowheads="1"/>
          </p:cNvSpPr>
          <p:nvPr>
            <p:ph type="title"/>
          </p:nvPr>
        </p:nvSpPr>
        <p:spPr/>
        <p:txBody>
          <a:bodyPr/>
          <a:lstStyle/>
          <a:p>
            <a:pPr eaLnBrk="1" hangingPunct="1"/>
            <a:r>
              <a:rPr lang="en-US" altLang="en-US"/>
              <a:t>Multitasking in Mobile Systems</a:t>
            </a:r>
          </a:p>
        </p:txBody>
      </p:sp>
      <p:sp>
        <p:nvSpPr>
          <p:cNvPr id="37890" name="Rectangle 3">
            <a:extLst>
              <a:ext uri="{FF2B5EF4-FFF2-40B4-BE49-F238E27FC236}">
                <a16:creationId xmlns="" xmlns:a16="http://schemas.microsoft.com/office/drawing/2014/main" id="{740751CD-E5C0-2F42-BA7D-68B50D4EFFB4}"/>
              </a:ext>
            </a:extLst>
          </p:cNvPr>
          <p:cNvSpPr>
            <a:spLocks noGrp="1" noChangeArrowheads="1"/>
          </p:cNvSpPr>
          <p:nvPr>
            <p:ph idx="1"/>
          </p:nvPr>
        </p:nvSpPr>
        <p:spPr/>
        <p:txBody>
          <a:bodyPr/>
          <a:lstStyle/>
          <a:p>
            <a:r>
              <a:rPr lang="en-US" altLang="en-US" dirty="0"/>
              <a:t>Some </a:t>
            </a:r>
            <a:r>
              <a:rPr lang="en-US" altLang="en-US" i="1" dirty="0">
                <a:solidFill>
                  <a:srgbClr val="0070C0"/>
                </a:solidFill>
              </a:rPr>
              <a:t>mobile systems </a:t>
            </a:r>
            <a:r>
              <a:rPr lang="en-US" altLang="en-US" dirty="0"/>
              <a:t>(e.g., early version of iOS)  allow only one process to run, others suspended</a:t>
            </a:r>
          </a:p>
          <a:p>
            <a:r>
              <a:rPr lang="en-US" altLang="en-US" dirty="0"/>
              <a:t>Due to screen real state, user interface limits </a:t>
            </a:r>
            <a:r>
              <a:rPr lang="en-US" altLang="en-US" b="1" dirty="0">
                <a:solidFill>
                  <a:srgbClr val="0070C0"/>
                </a:solidFill>
              </a:rPr>
              <a:t>iOS</a:t>
            </a:r>
            <a:r>
              <a:rPr lang="en-US" altLang="en-US" dirty="0"/>
              <a:t> provides for a </a:t>
            </a:r>
          </a:p>
          <a:p>
            <a:pPr lvl="1"/>
            <a:r>
              <a:rPr lang="en-US" altLang="en-US" dirty="0"/>
              <a:t>Single </a:t>
            </a:r>
            <a:r>
              <a:rPr lang="en-US" altLang="en-US" i="1" dirty="0">
                <a:solidFill>
                  <a:srgbClr val="0070C0"/>
                </a:solidFill>
              </a:rPr>
              <a:t>foreground process </a:t>
            </a:r>
            <a:r>
              <a:rPr lang="en-US" altLang="en-US" dirty="0"/>
              <a:t>– controlled via user interface</a:t>
            </a:r>
          </a:p>
          <a:p>
            <a:pPr lvl="1"/>
            <a:r>
              <a:rPr lang="en-US" altLang="en-US" dirty="0"/>
              <a:t>Multiple </a:t>
            </a:r>
            <a:r>
              <a:rPr lang="en-US" altLang="en-US" i="1" dirty="0">
                <a:solidFill>
                  <a:srgbClr val="0070C0"/>
                </a:solidFill>
              </a:rPr>
              <a:t>background processes</a:t>
            </a:r>
            <a:r>
              <a:rPr lang="en-US" altLang="en-US" dirty="0"/>
              <a:t> – in memory, running, but not on the display, and with limits</a:t>
            </a:r>
          </a:p>
          <a:p>
            <a:pPr lvl="1"/>
            <a:r>
              <a:rPr lang="en-US" altLang="en-US" i="1" dirty="0">
                <a:solidFill>
                  <a:srgbClr val="0070C0"/>
                </a:solidFill>
              </a:rPr>
              <a:t>Limits</a:t>
            </a:r>
            <a:r>
              <a:rPr lang="en-US" altLang="en-US" dirty="0"/>
              <a:t> include single, short task, receiving notification of events, specific long-running tasks like audio playback</a:t>
            </a:r>
          </a:p>
          <a:p>
            <a:r>
              <a:rPr lang="en-US" altLang="en-US" b="1" dirty="0">
                <a:solidFill>
                  <a:srgbClr val="0070C0"/>
                </a:solidFill>
              </a:rPr>
              <a:t>Android</a:t>
            </a:r>
            <a:r>
              <a:rPr lang="en-US" altLang="en-US" dirty="0"/>
              <a:t> runs foreground and background, with fewer limits</a:t>
            </a:r>
          </a:p>
          <a:p>
            <a:pPr lvl="1"/>
            <a:r>
              <a:rPr lang="en-US" altLang="en-US" dirty="0"/>
              <a:t>Background process uses a </a:t>
            </a:r>
            <a:r>
              <a:rPr lang="en-US" altLang="en-US" i="1" dirty="0">
                <a:solidFill>
                  <a:srgbClr val="0070C0"/>
                </a:solidFill>
              </a:rPr>
              <a:t>service</a:t>
            </a:r>
            <a:r>
              <a:rPr lang="en-US" altLang="en-US" dirty="0"/>
              <a:t> to perform tasks</a:t>
            </a:r>
          </a:p>
          <a:p>
            <a:pPr lvl="1"/>
            <a:r>
              <a:rPr lang="en-US" altLang="en-US" dirty="0"/>
              <a:t>Service can keep running even if background process is suspended</a:t>
            </a:r>
          </a:p>
          <a:p>
            <a:pPr lvl="1"/>
            <a:r>
              <a:rPr lang="en-US" altLang="en-US" dirty="0"/>
              <a:t>Service has no user interface, small memory use</a:t>
            </a:r>
          </a:p>
          <a:p>
            <a:pPr lvl="1"/>
            <a:endParaRPr lang="en-US" altLang="en-US" dirty="0"/>
          </a:p>
          <a:p>
            <a:endParaRPr lang="en-US"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 xmlns:a16="http://schemas.microsoft.com/office/drawing/2014/main" id="{2163E4CD-05D2-B14A-BC82-DD23C9677B89}"/>
              </a:ext>
            </a:extLst>
          </p:cNvPr>
          <p:cNvSpPr>
            <a:spLocks noGrp="1" noChangeArrowheads="1"/>
          </p:cNvSpPr>
          <p:nvPr>
            <p:ph type="title"/>
          </p:nvPr>
        </p:nvSpPr>
        <p:spPr/>
        <p:txBody>
          <a:bodyPr/>
          <a:lstStyle/>
          <a:p>
            <a:pPr eaLnBrk="1" hangingPunct="1"/>
            <a:r>
              <a:rPr lang="en-US" altLang="en-US"/>
              <a:t>Operations on Processes</a:t>
            </a:r>
          </a:p>
        </p:txBody>
      </p:sp>
      <p:sp>
        <p:nvSpPr>
          <p:cNvPr id="39938" name="Rectangle 3">
            <a:extLst>
              <a:ext uri="{FF2B5EF4-FFF2-40B4-BE49-F238E27FC236}">
                <a16:creationId xmlns="" xmlns:a16="http://schemas.microsoft.com/office/drawing/2014/main" id="{7FB85945-CB66-EC43-8775-B737EF663A07}"/>
              </a:ext>
            </a:extLst>
          </p:cNvPr>
          <p:cNvSpPr>
            <a:spLocks noGrp="1" noChangeArrowheads="1"/>
          </p:cNvSpPr>
          <p:nvPr>
            <p:ph idx="1"/>
          </p:nvPr>
        </p:nvSpPr>
        <p:spPr/>
        <p:txBody>
          <a:bodyPr/>
          <a:lstStyle/>
          <a:p>
            <a:r>
              <a:rPr lang="en-US" altLang="en-US" dirty="0"/>
              <a:t>System must provide mechanisms for:</a:t>
            </a:r>
          </a:p>
          <a:p>
            <a:pPr lvl="1"/>
            <a:r>
              <a:rPr lang="en-US" altLang="en-US" dirty="0"/>
              <a:t> process creation</a:t>
            </a:r>
          </a:p>
          <a:p>
            <a:pPr lvl="1"/>
            <a:r>
              <a:rPr lang="en-US" altLang="en-US" dirty="0"/>
              <a:t> process termination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 xmlns:a16="http://schemas.microsoft.com/office/drawing/2014/main" id="{6270595E-6FEC-6B49-96D0-69737BA6433F}"/>
              </a:ext>
            </a:extLst>
          </p:cNvPr>
          <p:cNvSpPr>
            <a:spLocks noGrp="1" noChangeArrowheads="1"/>
          </p:cNvSpPr>
          <p:nvPr>
            <p:ph type="title"/>
          </p:nvPr>
        </p:nvSpPr>
        <p:spPr/>
        <p:txBody>
          <a:bodyPr/>
          <a:lstStyle/>
          <a:p>
            <a:r>
              <a:rPr lang="en-US" altLang="en-US" dirty="0"/>
              <a:t>Chapter 3: Processes</a:t>
            </a:r>
          </a:p>
        </p:txBody>
      </p:sp>
      <p:sp>
        <p:nvSpPr>
          <p:cNvPr id="7170" name="Rectangle 3">
            <a:extLst>
              <a:ext uri="{FF2B5EF4-FFF2-40B4-BE49-F238E27FC236}">
                <a16:creationId xmlns="" xmlns:a16="http://schemas.microsoft.com/office/drawing/2014/main" id="{4E094B17-9A9D-B344-8912-647D972D1E76}"/>
              </a:ext>
            </a:extLst>
          </p:cNvPr>
          <p:cNvSpPr>
            <a:spLocks noGrp="1" noChangeArrowheads="1"/>
          </p:cNvSpPr>
          <p:nvPr>
            <p:ph idx="1"/>
          </p:nvPr>
        </p:nvSpPr>
        <p:spPr/>
        <p:txBody>
          <a:bodyPr/>
          <a:lstStyle/>
          <a:p>
            <a:r>
              <a:rPr lang="en-US" altLang="en-US" dirty="0"/>
              <a:t>Process Concept</a:t>
            </a:r>
          </a:p>
          <a:p>
            <a:r>
              <a:rPr lang="en-US" altLang="en-US" dirty="0"/>
              <a:t>Process Scheduling</a:t>
            </a:r>
          </a:p>
          <a:p>
            <a:r>
              <a:rPr lang="en-US" altLang="en-US" dirty="0"/>
              <a:t>Operations on Processes</a:t>
            </a:r>
          </a:p>
          <a:p>
            <a:r>
              <a:rPr lang="en-US" altLang="en-US" dirty="0"/>
              <a:t>Inter-Process Communication (IPC)</a:t>
            </a:r>
          </a:p>
          <a:p>
            <a:r>
              <a:rPr lang="en-US" altLang="en-US" dirty="0"/>
              <a:t>IPC in Shared-Memory Systems</a:t>
            </a:r>
          </a:p>
          <a:p>
            <a:r>
              <a:rPr lang="en-US" altLang="en-US" dirty="0"/>
              <a:t>IPC in Message-Passing Systems</a:t>
            </a:r>
          </a:p>
          <a:p>
            <a:r>
              <a:rPr lang="en-US" altLang="en-US" dirty="0">
                <a:solidFill>
                  <a:schemeClr val="bg1">
                    <a:lumMod val="75000"/>
                  </a:schemeClr>
                </a:solidFill>
              </a:rPr>
              <a:t>Examples of IPC Systems</a:t>
            </a:r>
          </a:p>
          <a:p>
            <a:r>
              <a:rPr lang="en-US" altLang="en-US" dirty="0">
                <a:solidFill>
                  <a:schemeClr val="bg1">
                    <a:lumMod val="75000"/>
                  </a:schemeClr>
                </a:solidFill>
              </a:rPr>
              <a:t>Communication in Client-Server Systems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 xmlns:a16="http://schemas.microsoft.com/office/drawing/2014/main" id="{ED660D32-0E4F-9140-8E7D-7DABAAFFF1EE}"/>
              </a:ext>
            </a:extLst>
          </p:cNvPr>
          <p:cNvSpPr>
            <a:spLocks noGrp="1" noChangeArrowheads="1"/>
          </p:cNvSpPr>
          <p:nvPr>
            <p:ph type="title"/>
          </p:nvPr>
        </p:nvSpPr>
        <p:spPr/>
        <p:txBody>
          <a:bodyPr/>
          <a:lstStyle/>
          <a:p>
            <a:pPr eaLnBrk="1" hangingPunct="1"/>
            <a:r>
              <a:rPr lang="en-US" altLang="en-US"/>
              <a:t>Process Creation</a:t>
            </a:r>
          </a:p>
        </p:txBody>
      </p:sp>
      <p:sp>
        <p:nvSpPr>
          <p:cNvPr id="41986" name="Rectangle 3">
            <a:extLst>
              <a:ext uri="{FF2B5EF4-FFF2-40B4-BE49-F238E27FC236}">
                <a16:creationId xmlns="" xmlns:a16="http://schemas.microsoft.com/office/drawing/2014/main" id="{39E8ED91-A99B-8649-AEA9-6A869EF6F093}"/>
              </a:ext>
            </a:extLst>
          </p:cNvPr>
          <p:cNvSpPr>
            <a:spLocks noGrp="1" noChangeArrowheads="1"/>
          </p:cNvSpPr>
          <p:nvPr>
            <p:ph idx="1"/>
          </p:nvPr>
        </p:nvSpPr>
        <p:spPr/>
        <p:txBody>
          <a:bodyPr/>
          <a:lstStyle/>
          <a:p>
            <a:r>
              <a:rPr lang="en-US" altLang="en-US" i="1" dirty="0">
                <a:solidFill>
                  <a:srgbClr val="0070C0"/>
                </a:solidFill>
              </a:rPr>
              <a:t>Parent processes </a:t>
            </a:r>
            <a:r>
              <a:rPr lang="en-US" altLang="en-US" dirty="0"/>
              <a:t>create </a:t>
            </a:r>
            <a:r>
              <a:rPr lang="en-US" altLang="en-US" i="1" dirty="0">
                <a:solidFill>
                  <a:srgbClr val="0070C0"/>
                </a:solidFill>
              </a:rPr>
              <a:t>children processes</a:t>
            </a:r>
            <a:r>
              <a:rPr lang="en-US" altLang="en-US" dirty="0"/>
              <a:t>, which, in turn create other processes, forming a </a:t>
            </a:r>
            <a:r>
              <a:rPr lang="en-US" altLang="en-US" i="1" dirty="0">
                <a:solidFill>
                  <a:srgbClr val="0070C0"/>
                </a:solidFill>
              </a:rPr>
              <a:t>tree of processes</a:t>
            </a:r>
          </a:p>
          <a:p>
            <a:r>
              <a:rPr lang="en-US" altLang="en-US" dirty="0"/>
              <a:t>Process identified and managed via a</a:t>
            </a:r>
            <a:r>
              <a:rPr lang="en-US" altLang="en-US" b="1" dirty="0"/>
              <a:t> </a:t>
            </a:r>
            <a:r>
              <a:rPr lang="en-US" altLang="en-US" b="1" dirty="0">
                <a:solidFill>
                  <a:srgbClr val="0070C0"/>
                </a:solidFill>
              </a:rPr>
              <a:t>Process Identifier </a:t>
            </a:r>
            <a:r>
              <a:rPr lang="en-US" altLang="en-US" dirty="0"/>
              <a:t>(</a:t>
            </a:r>
            <a:r>
              <a:rPr lang="en-US" altLang="en-US" b="1" dirty="0">
                <a:solidFill>
                  <a:srgbClr val="0070C0"/>
                </a:solidFill>
              </a:rPr>
              <a:t>PID</a:t>
            </a:r>
            <a:r>
              <a:rPr lang="en-US" altLang="en-US" dirty="0"/>
              <a:t>)</a:t>
            </a:r>
            <a:endParaRPr lang="en-US" altLang="en-US" sz="800" dirty="0"/>
          </a:p>
          <a:p>
            <a:r>
              <a:rPr lang="en-US" altLang="en-US" b="1" dirty="0">
                <a:solidFill>
                  <a:srgbClr val="0070C0"/>
                </a:solidFill>
              </a:rPr>
              <a:t>Resource sharing options</a:t>
            </a:r>
          </a:p>
          <a:p>
            <a:pPr lvl="1"/>
            <a:r>
              <a:rPr lang="en-US" altLang="en-US" dirty="0"/>
              <a:t>Parent and children share </a:t>
            </a:r>
            <a:r>
              <a:rPr lang="en-US" altLang="en-US" i="1" dirty="0">
                <a:solidFill>
                  <a:srgbClr val="0070C0"/>
                </a:solidFill>
              </a:rPr>
              <a:t>all</a:t>
            </a:r>
            <a:r>
              <a:rPr lang="en-US" altLang="en-US" dirty="0"/>
              <a:t> resources</a:t>
            </a:r>
          </a:p>
          <a:p>
            <a:pPr lvl="1"/>
            <a:r>
              <a:rPr lang="en-US" altLang="en-US" dirty="0"/>
              <a:t>Children share </a:t>
            </a:r>
            <a:r>
              <a:rPr lang="en-US" altLang="en-US" i="1" dirty="0">
                <a:solidFill>
                  <a:srgbClr val="0070C0"/>
                </a:solidFill>
              </a:rPr>
              <a:t>subset</a:t>
            </a:r>
            <a:r>
              <a:rPr lang="en-US" altLang="en-US" dirty="0"/>
              <a:t> of parent</a:t>
            </a:r>
            <a:r>
              <a:rPr lang="ja-JP" altLang="en-US" dirty="0"/>
              <a:t>’</a:t>
            </a:r>
            <a:r>
              <a:rPr lang="en-US" altLang="ja-JP" dirty="0"/>
              <a:t>s resources</a:t>
            </a:r>
          </a:p>
          <a:p>
            <a:pPr lvl="1"/>
            <a:r>
              <a:rPr lang="en-US" altLang="en-US" dirty="0"/>
              <a:t>Parent and child share </a:t>
            </a:r>
            <a:r>
              <a:rPr lang="en-US" altLang="en-US" i="1" dirty="0">
                <a:solidFill>
                  <a:srgbClr val="0070C0"/>
                </a:solidFill>
              </a:rPr>
              <a:t>no</a:t>
            </a:r>
            <a:r>
              <a:rPr lang="en-US" altLang="en-US" dirty="0"/>
              <a:t> resources</a:t>
            </a:r>
            <a:endParaRPr lang="en-US" altLang="en-US" sz="8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 xmlns:a16="http://schemas.microsoft.com/office/drawing/2014/main" id="{ED660D32-0E4F-9140-8E7D-7DABAAFFF1EE}"/>
              </a:ext>
            </a:extLst>
          </p:cNvPr>
          <p:cNvSpPr>
            <a:spLocks noGrp="1" noChangeArrowheads="1"/>
          </p:cNvSpPr>
          <p:nvPr>
            <p:ph type="title"/>
          </p:nvPr>
        </p:nvSpPr>
        <p:spPr/>
        <p:txBody>
          <a:bodyPr/>
          <a:lstStyle/>
          <a:p>
            <a:pPr eaLnBrk="1" hangingPunct="1"/>
            <a:r>
              <a:rPr lang="en-US" altLang="en-US" dirty="0"/>
              <a:t>Process Creation (Cont.)</a:t>
            </a:r>
          </a:p>
        </p:txBody>
      </p:sp>
      <p:sp>
        <p:nvSpPr>
          <p:cNvPr id="41986" name="Rectangle 3">
            <a:extLst>
              <a:ext uri="{FF2B5EF4-FFF2-40B4-BE49-F238E27FC236}">
                <a16:creationId xmlns="" xmlns:a16="http://schemas.microsoft.com/office/drawing/2014/main" id="{39E8ED91-A99B-8649-AEA9-6A869EF6F093}"/>
              </a:ext>
            </a:extLst>
          </p:cNvPr>
          <p:cNvSpPr>
            <a:spLocks noGrp="1" noChangeArrowheads="1"/>
          </p:cNvSpPr>
          <p:nvPr>
            <p:ph idx="1"/>
          </p:nvPr>
        </p:nvSpPr>
        <p:spPr/>
        <p:txBody>
          <a:bodyPr/>
          <a:lstStyle/>
          <a:p>
            <a:r>
              <a:rPr lang="en-US" altLang="en-US" b="1" dirty="0">
                <a:solidFill>
                  <a:srgbClr val="0070C0"/>
                </a:solidFill>
              </a:rPr>
              <a:t>Execution options</a:t>
            </a:r>
          </a:p>
          <a:p>
            <a:pPr lvl="1"/>
            <a:r>
              <a:rPr lang="en-US" altLang="en-US" dirty="0"/>
              <a:t>Parent and children execute concurrently</a:t>
            </a:r>
          </a:p>
          <a:p>
            <a:pPr lvl="1"/>
            <a:r>
              <a:rPr lang="en-US" altLang="en-US" dirty="0"/>
              <a:t>Parent waits until children terminate</a:t>
            </a:r>
          </a:p>
          <a:p>
            <a:r>
              <a:rPr lang="en-US" altLang="en-US" b="1" dirty="0">
                <a:solidFill>
                  <a:srgbClr val="0070C0"/>
                </a:solidFill>
              </a:rPr>
              <a:t>Address space</a:t>
            </a:r>
          </a:p>
          <a:p>
            <a:pPr lvl="1"/>
            <a:r>
              <a:rPr lang="en-US" altLang="en-US" dirty="0"/>
              <a:t>Child duplicate of parent</a:t>
            </a:r>
          </a:p>
          <a:p>
            <a:pPr lvl="1"/>
            <a:r>
              <a:rPr lang="en-US" altLang="en-US" dirty="0"/>
              <a:t>Child has a program loaded into it</a:t>
            </a:r>
          </a:p>
        </p:txBody>
      </p:sp>
    </p:spTree>
    <p:extLst>
      <p:ext uri="{BB962C8B-B14F-4D97-AF65-F5344CB8AC3E}">
        <p14:creationId xmlns:p14="http://schemas.microsoft.com/office/powerpoint/2010/main" val="23698119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 xmlns:a16="http://schemas.microsoft.com/office/drawing/2014/main" id="{E95F904B-5EA2-AA4D-8C5F-5FC07059F9BC}"/>
              </a:ext>
            </a:extLst>
          </p:cNvPr>
          <p:cNvSpPr>
            <a:spLocks noGrp="1" noChangeArrowheads="1"/>
          </p:cNvSpPr>
          <p:nvPr>
            <p:ph type="title"/>
          </p:nvPr>
        </p:nvSpPr>
        <p:spPr/>
        <p:txBody>
          <a:bodyPr/>
          <a:lstStyle/>
          <a:p>
            <a:pPr eaLnBrk="1" hangingPunct="1"/>
            <a:r>
              <a:rPr lang="en-US" altLang="en-US"/>
              <a:t>A Tree of Processes in Linux</a:t>
            </a:r>
          </a:p>
        </p:txBody>
      </p:sp>
      <p:pic>
        <p:nvPicPr>
          <p:cNvPr id="44034" name="Picture 1">
            <a:extLst>
              <a:ext uri="{FF2B5EF4-FFF2-40B4-BE49-F238E27FC236}">
                <a16:creationId xmlns="" xmlns:a16="http://schemas.microsoft.com/office/drawing/2014/main" id="{F20E1410-F22C-9448-BE95-697F024FA27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701799"/>
            <a:ext cx="8262660" cy="386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 xmlns:a16="http://schemas.microsoft.com/office/drawing/2014/main" id="{47B9DF05-A459-AF4E-B6E3-962690C093EC}"/>
              </a:ext>
            </a:extLst>
          </p:cNvPr>
          <p:cNvSpPr txBox="1"/>
          <p:nvPr/>
        </p:nvSpPr>
        <p:spPr>
          <a:xfrm>
            <a:off x="7821827" y="5756187"/>
            <a:ext cx="1050500" cy="369332"/>
          </a:xfrm>
          <a:prstGeom prst="rect">
            <a:avLst/>
          </a:prstGeom>
          <a:noFill/>
        </p:spPr>
        <p:txBody>
          <a:bodyPr wrap="square" rtlCol="0">
            <a:spAutoFit/>
          </a:bodyPr>
          <a:lstStyle/>
          <a:p>
            <a:r>
              <a:rPr lang="en-US" dirty="0">
                <a:latin typeface="+mn-lt"/>
              </a:rPr>
              <a:t>#</a:t>
            </a:r>
            <a:r>
              <a:rPr lang="en-US" dirty="0" err="1">
                <a:latin typeface="+mn-lt"/>
              </a:rPr>
              <a:t>pstree</a:t>
            </a:r>
            <a:endParaRPr lang="en-US" dirty="0">
              <a:latin typeface="+mn-l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 xmlns:a16="http://schemas.microsoft.com/office/drawing/2014/main" id="{E126CFCE-6E56-1B45-913D-8F1161C7AAA0}"/>
              </a:ext>
            </a:extLst>
          </p:cNvPr>
          <p:cNvSpPr>
            <a:spLocks noGrp="1" noChangeArrowheads="1"/>
          </p:cNvSpPr>
          <p:nvPr>
            <p:ph type="title"/>
          </p:nvPr>
        </p:nvSpPr>
        <p:spPr/>
        <p:txBody>
          <a:bodyPr/>
          <a:lstStyle/>
          <a:p>
            <a:pPr eaLnBrk="1" hangingPunct="1"/>
            <a:r>
              <a:rPr lang="en-US" altLang="en-US"/>
              <a:t>Process Creation (Cont.)</a:t>
            </a:r>
          </a:p>
        </p:txBody>
      </p:sp>
      <p:sp>
        <p:nvSpPr>
          <p:cNvPr id="46082" name="Rectangle 3">
            <a:extLst>
              <a:ext uri="{FF2B5EF4-FFF2-40B4-BE49-F238E27FC236}">
                <a16:creationId xmlns="" xmlns:a16="http://schemas.microsoft.com/office/drawing/2014/main" id="{B9D53613-E6BB-C242-B67E-563A7B75FD00}"/>
              </a:ext>
            </a:extLst>
          </p:cNvPr>
          <p:cNvSpPr>
            <a:spLocks noGrp="1" noChangeArrowheads="1"/>
          </p:cNvSpPr>
          <p:nvPr>
            <p:ph idx="1"/>
          </p:nvPr>
        </p:nvSpPr>
        <p:spPr/>
        <p:txBody>
          <a:bodyPr/>
          <a:lstStyle/>
          <a:p>
            <a:r>
              <a:rPr lang="en-US" altLang="en-US" dirty="0"/>
              <a:t>UNIX examples</a:t>
            </a:r>
          </a:p>
          <a:p>
            <a:pPr lvl="1"/>
            <a:r>
              <a:rPr lang="en-US" altLang="en-US" b="1" dirty="0">
                <a:solidFill>
                  <a:srgbClr val="000000"/>
                </a:solidFill>
                <a:latin typeface="Courier New" panose="02070309020205020404" pitchFamily="49" charset="0"/>
              </a:rPr>
              <a:t>fork()</a:t>
            </a:r>
            <a:r>
              <a:rPr lang="en-US" altLang="en-US" dirty="0">
                <a:solidFill>
                  <a:srgbClr val="000000"/>
                </a:solidFill>
              </a:rPr>
              <a:t> </a:t>
            </a:r>
            <a:r>
              <a:rPr lang="en-US" altLang="en-US" dirty="0"/>
              <a:t>system call creates new process</a:t>
            </a:r>
          </a:p>
          <a:p>
            <a:pPr lvl="1"/>
            <a:r>
              <a:rPr lang="en-US" altLang="en-US" b="1" dirty="0">
                <a:solidFill>
                  <a:srgbClr val="000000"/>
                </a:solidFill>
                <a:latin typeface="Courier New" panose="02070309020205020404" pitchFamily="49" charset="0"/>
              </a:rPr>
              <a:t>exec()</a:t>
            </a:r>
            <a:r>
              <a:rPr lang="en-US" altLang="en-US" dirty="0"/>
              <a:t> system call used after a </a:t>
            </a:r>
            <a:r>
              <a:rPr lang="en-US" altLang="en-US" b="1" dirty="0">
                <a:solidFill>
                  <a:srgbClr val="000000"/>
                </a:solidFill>
                <a:latin typeface="Courier New" panose="02070309020205020404" pitchFamily="49" charset="0"/>
              </a:rPr>
              <a:t>fork()</a:t>
            </a:r>
            <a:r>
              <a:rPr lang="en-US" altLang="en-US" dirty="0"/>
              <a:t> to replace the process</a:t>
            </a:r>
            <a:r>
              <a:rPr lang="ja-JP" altLang="en-US"/>
              <a:t>’</a:t>
            </a:r>
            <a:r>
              <a:rPr lang="en-US" altLang="ja-JP" dirty="0"/>
              <a:t> memory space with a new program</a:t>
            </a:r>
          </a:p>
          <a:p>
            <a:pPr lvl="1"/>
            <a:r>
              <a:rPr lang="en-US" altLang="en-US" dirty="0"/>
              <a:t>Parent process calls </a:t>
            </a:r>
            <a:r>
              <a:rPr lang="en-US" altLang="en-US" b="1" dirty="0">
                <a:latin typeface="Courier New" panose="02070309020205020404" pitchFamily="49" charset="0"/>
              </a:rPr>
              <a:t>wait() </a:t>
            </a:r>
            <a:r>
              <a:rPr lang="en-US" altLang="en-US" dirty="0"/>
              <a:t>waiting for the child to terminate</a:t>
            </a:r>
          </a:p>
        </p:txBody>
      </p:sp>
      <p:pic>
        <p:nvPicPr>
          <p:cNvPr id="46083" name="Picture 1">
            <a:extLst>
              <a:ext uri="{FF2B5EF4-FFF2-40B4-BE49-F238E27FC236}">
                <a16:creationId xmlns="" xmlns:a16="http://schemas.microsoft.com/office/drawing/2014/main" id="{4315CE82-A9F9-2C41-AD95-992FE28E10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0538" y="3908378"/>
            <a:ext cx="8361362" cy="1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5" descr="Screen Shot 2012-12-04 at 11.21.10 AM.png">
            <a:extLst>
              <a:ext uri="{FF2B5EF4-FFF2-40B4-BE49-F238E27FC236}">
                <a16:creationId xmlns="" xmlns:a16="http://schemas.microsoft.com/office/drawing/2014/main" id="{3AFD06CB-E0B1-D34E-AB81-DB94E9C1DD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35137" y="969963"/>
            <a:ext cx="5221717" cy="562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29" name="Rectangle 2">
            <a:extLst>
              <a:ext uri="{FF2B5EF4-FFF2-40B4-BE49-F238E27FC236}">
                <a16:creationId xmlns="" xmlns:a16="http://schemas.microsoft.com/office/drawing/2014/main" id="{DAFD9120-F0EC-F04E-81B8-20C65E355EE9}"/>
              </a:ext>
            </a:extLst>
          </p:cNvPr>
          <p:cNvSpPr>
            <a:spLocks noGrp="1" noChangeArrowheads="1"/>
          </p:cNvSpPr>
          <p:nvPr>
            <p:ph type="title"/>
          </p:nvPr>
        </p:nvSpPr>
        <p:spPr/>
        <p:txBody>
          <a:bodyPr/>
          <a:lstStyle/>
          <a:p>
            <a:pPr eaLnBrk="1" hangingPunct="1"/>
            <a:r>
              <a:rPr lang="en-US" altLang="en-US" sz="2800" dirty="0"/>
              <a:t>C Program Forking A Separate Process</a:t>
            </a:r>
          </a:p>
        </p:txBody>
      </p:sp>
      <p:sp>
        <p:nvSpPr>
          <p:cNvPr id="2" name="Rectangle 1">
            <a:extLst>
              <a:ext uri="{FF2B5EF4-FFF2-40B4-BE49-F238E27FC236}">
                <a16:creationId xmlns="" xmlns:a16="http://schemas.microsoft.com/office/drawing/2014/main" id="{5ACF3A13-DD63-3748-BB0E-5A086B7238E4}"/>
              </a:ext>
            </a:extLst>
          </p:cNvPr>
          <p:cNvSpPr/>
          <p:nvPr/>
        </p:nvSpPr>
        <p:spPr bwMode="auto">
          <a:xfrm>
            <a:off x="2674961" y="2866031"/>
            <a:ext cx="1269242" cy="300250"/>
          </a:xfrm>
          <a:prstGeom prst="rect">
            <a:avLst/>
          </a:prstGeom>
          <a:noFill/>
          <a:ln w="38100"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3" name="Rectangle 2">
            <a:extLst>
              <a:ext uri="{FF2B5EF4-FFF2-40B4-BE49-F238E27FC236}">
                <a16:creationId xmlns="" xmlns:a16="http://schemas.microsoft.com/office/drawing/2014/main" id="{0D968E5A-7A3D-434A-B9F7-3AA79F50E319}"/>
              </a:ext>
            </a:extLst>
          </p:cNvPr>
          <p:cNvSpPr/>
          <p:nvPr/>
        </p:nvSpPr>
        <p:spPr bwMode="auto">
          <a:xfrm>
            <a:off x="2893325" y="5199797"/>
            <a:ext cx="1050878" cy="204716"/>
          </a:xfrm>
          <a:prstGeom prst="rect">
            <a:avLst/>
          </a:prstGeom>
          <a:noFill/>
          <a:ln w="38100"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
            </a:r>
            <a:r>
              <a:rPr lang="vi-VN" dirty="0" smtClean="0"/>
              <a:t>ork() example</a:t>
            </a:r>
            <a:endParaRPr lang="en-US" dirty="0"/>
          </a:p>
        </p:txBody>
      </p:sp>
      <p:sp>
        <p:nvSpPr>
          <p:cNvPr id="3" name="TextBox 2"/>
          <p:cNvSpPr txBox="1"/>
          <p:nvPr/>
        </p:nvSpPr>
        <p:spPr>
          <a:xfrm>
            <a:off x="2065105" y="1510301"/>
            <a:ext cx="3682418" cy="2308324"/>
          </a:xfrm>
          <a:prstGeom prst="rect">
            <a:avLst/>
          </a:prstGeom>
          <a:noFill/>
        </p:spPr>
        <p:txBody>
          <a:bodyPr wrap="none" rtlCol="0">
            <a:spAutoFit/>
          </a:bodyPr>
          <a:lstStyle/>
          <a:p>
            <a:r>
              <a:rPr lang="vi-VN" dirty="0" smtClean="0"/>
              <a:t>int main(){</a:t>
            </a:r>
          </a:p>
          <a:p>
            <a:endParaRPr lang="vi-VN" dirty="0" smtClean="0"/>
          </a:p>
          <a:p>
            <a:r>
              <a:rPr lang="vi-VN" dirty="0" smtClean="0"/>
              <a:t>	(1): printf(“hi \n”);</a:t>
            </a:r>
          </a:p>
          <a:p>
            <a:r>
              <a:rPr lang="vi-VN" dirty="0"/>
              <a:t> </a:t>
            </a:r>
            <a:r>
              <a:rPr lang="vi-VN" dirty="0" smtClean="0"/>
              <a:t>	(2): fork();</a:t>
            </a:r>
          </a:p>
          <a:p>
            <a:r>
              <a:rPr lang="vi-VN" dirty="0"/>
              <a:t>	</a:t>
            </a:r>
            <a:r>
              <a:rPr lang="vi-VN" dirty="0" smtClean="0"/>
              <a:t>(3): fork();</a:t>
            </a:r>
          </a:p>
          <a:p>
            <a:r>
              <a:rPr lang="vi-VN" dirty="0"/>
              <a:t>	</a:t>
            </a:r>
            <a:r>
              <a:rPr lang="vi-VN" dirty="0" smtClean="0"/>
              <a:t>(4): printf(“hello \n”);</a:t>
            </a:r>
          </a:p>
          <a:p>
            <a:r>
              <a:rPr lang="vi-VN" dirty="0"/>
              <a:t>	</a:t>
            </a:r>
            <a:r>
              <a:rPr lang="vi-VN" dirty="0" smtClean="0"/>
              <a:t>(5): return 0;</a:t>
            </a:r>
          </a:p>
          <a:p>
            <a:r>
              <a:rPr lang="vi-VN" dirty="0" smtClean="0"/>
              <a:t>}</a:t>
            </a:r>
            <a:endParaRPr lang="en-US" dirty="0"/>
          </a:p>
        </p:txBody>
      </p:sp>
    </p:spTree>
    <p:extLst>
      <p:ext uri="{BB962C8B-B14F-4D97-AF65-F5344CB8AC3E}">
        <p14:creationId xmlns:p14="http://schemas.microsoft.com/office/powerpoint/2010/main" val="2905905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7" name="Rectangle 2">
            <a:extLst>
              <a:ext uri="{FF2B5EF4-FFF2-40B4-BE49-F238E27FC236}">
                <a16:creationId xmlns="" xmlns:a16="http://schemas.microsoft.com/office/drawing/2014/main" id="{CB016CDD-82E0-0E4F-920A-3BC4E38F118C}"/>
              </a:ext>
            </a:extLst>
          </p:cNvPr>
          <p:cNvSpPr>
            <a:spLocks noGrp="1" noChangeArrowheads="1"/>
          </p:cNvSpPr>
          <p:nvPr>
            <p:ph type="title"/>
          </p:nvPr>
        </p:nvSpPr>
        <p:spPr/>
        <p:txBody>
          <a:bodyPr/>
          <a:lstStyle/>
          <a:p>
            <a:pPr eaLnBrk="1" hangingPunct="1"/>
            <a:r>
              <a:rPr lang="en-US" altLang="en-US" sz="2400" dirty="0"/>
              <a:t>Creating a Separate Process via Windows API</a:t>
            </a:r>
          </a:p>
        </p:txBody>
      </p:sp>
      <p:pic>
        <p:nvPicPr>
          <p:cNvPr id="50178" name="Picture 1" descr="Screen Shot 2012-12-04 at 11.23.48 AM.png">
            <a:extLst>
              <a:ext uri="{FF2B5EF4-FFF2-40B4-BE49-F238E27FC236}">
                <a16:creationId xmlns="" xmlns:a16="http://schemas.microsoft.com/office/drawing/2014/main" id="{3E863509-DFF5-A54F-8CFB-100545DD61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8238" y="963613"/>
            <a:ext cx="4585686" cy="553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 xmlns:a16="http://schemas.microsoft.com/office/drawing/2014/main" id="{311A0002-E8B2-A44C-9809-77BD61ACD756}"/>
              </a:ext>
            </a:extLst>
          </p:cNvPr>
          <p:cNvSpPr>
            <a:spLocks noGrp="1" noChangeArrowheads="1"/>
          </p:cNvSpPr>
          <p:nvPr>
            <p:ph type="title"/>
          </p:nvPr>
        </p:nvSpPr>
        <p:spPr/>
        <p:txBody>
          <a:bodyPr/>
          <a:lstStyle/>
          <a:p>
            <a:pPr eaLnBrk="1" hangingPunct="1"/>
            <a:r>
              <a:rPr lang="en-US" altLang="en-US"/>
              <a:t>Process Termination</a:t>
            </a:r>
          </a:p>
        </p:txBody>
      </p:sp>
      <p:sp>
        <p:nvSpPr>
          <p:cNvPr id="52226" name="Rectangle 3">
            <a:extLst>
              <a:ext uri="{FF2B5EF4-FFF2-40B4-BE49-F238E27FC236}">
                <a16:creationId xmlns="" xmlns:a16="http://schemas.microsoft.com/office/drawing/2014/main" id="{492E7353-7DC9-B743-A4DF-7B2EA0E9780F}"/>
              </a:ext>
            </a:extLst>
          </p:cNvPr>
          <p:cNvSpPr>
            <a:spLocks noGrp="1" noChangeArrowheads="1"/>
          </p:cNvSpPr>
          <p:nvPr>
            <p:ph idx="1"/>
          </p:nvPr>
        </p:nvSpPr>
        <p:spPr/>
        <p:txBody>
          <a:bodyPr/>
          <a:lstStyle/>
          <a:p>
            <a:r>
              <a:rPr lang="en-US" altLang="en-US" dirty="0"/>
              <a:t>Process executes </a:t>
            </a:r>
            <a:r>
              <a:rPr lang="en-US" altLang="en-US" i="1" dirty="0">
                <a:solidFill>
                  <a:srgbClr val="0070C0"/>
                </a:solidFill>
              </a:rPr>
              <a:t>last statement</a:t>
            </a:r>
            <a:r>
              <a:rPr lang="en-US" altLang="en-US" dirty="0"/>
              <a:t> and then asks the operating system to delete it using the </a:t>
            </a:r>
            <a:r>
              <a:rPr lang="en-US" altLang="en-US" b="1" dirty="0">
                <a:solidFill>
                  <a:srgbClr val="000000"/>
                </a:solidFill>
                <a:latin typeface="Courier New" panose="02070309020205020404" pitchFamily="49" charset="0"/>
              </a:rPr>
              <a:t>exit()</a:t>
            </a:r>
            <a:r>
              <a:rPr lang="en-US" altLang="en-US" dirty="0"/>
              <a:t> system call.</a:t>
            </a:r>
          </a:p>
          <a:p>
            <a:pPr lvl="1"/>
            <a:r>
              <a:rPr lang="en-US" altLang="en-US" dirty="0"/>
              <a:t>Returns status data from child to parent (via </a:t>
            </a:r>
            <a:r>
              <a:rPr lang="en-US" altLang="en-US" b="1" dirty="0">
                <a:solidFill>
                  <a:srgbClr val="000000"/>
                </a:solidFill>
                <a:latin typeface="Courier New" panose="02070309020205020404" pitchFamily="49" charset="0"/>
              </a:rPr>
              <a:t>wait()</a:t>
            </a:r>
            <a:r>
              <a:rPr lang="en-US" altLang="en-US" dirty="0"/>
              <a:t>)</a:t>
            </a:r>
          </a:p>
          <a:p>
            <a:pPr lvl="1"/>
            <a:r>
              <a:rPr lang="en-US" altLang="en-US" dirty="0"/>
              <a:t>Process</a:t>
            </a:r>
            <a:r>
              <a:rPr lang="ja-JP" altLang="en-US" dirty="0"/>
              <a:t>’</a:t>
            </a:r>
            <a:r>
              <a:rPr lang="en-US" altLang="ja-JP" dirty="0"/>
              <a:t>resources are deallocated by operating system</a:t>
            </a:r>
            <a:endParaRPr lang="en-US" altLang="en-US" dirty="0"/>
          </a:p>
          <a:p>
            <a:r>
              <a:rPr lang="en-US" altLang="en-US" dirty="0"/>
              <a:t>Parent may terminate the execution of children processes using the </a:t>
            </a:r>
            <a:r>
              <a:rPr lang="en-US" altLang="en-US" b="1" dirty="0">
                <a:solidFill>
                  <a:srgbClr val="000000"/>
                </a:solidFill>
                <a:latin typeface="Courier New" panose="02070309020205020404" pitchFamily="49" charset="0"/>
              </a:rPr>
              <a:t>abort()</a:t>
            </a:r>
            <a:r>
              <a:rPr lang="en-US" altLang="en-US" dirty="0"/>
              <a:t> system call. Some reasons for doing so:</a:t>
            </a:r>
          </a:p>
          <a:p>
            <a:pPr lvl="1"/>
            <a:r>
              <a:rPr lang="en-US" altLang="en-US" dirty="0"/>
              <a:t>Child has exceeded allocated resources</a:t>
            </a:r>
          </a:p>
          <a:p>
            <a:pPr lvl="1"/>
            <a:r>
              <a:rPr lang="en-US" altLang="en-US" dirty="0"/>
              <a:t>Task assigned to child is no longer required</a:t>
            </a:r>
          </a:p>
          <a:p>
            <a:pPr lvl="1"/>
            <a:r>
              <a:rPr lang="en-US" altLang="en-US" dirty="0"/>
              <a:t>The parent is exiting and the </a:t>
            </a:r>
            <a:r>
              <a:rPr lang="en-US" altLang="en-US" i="1" dirty="0">
                <a:solidFill>
                  <a:srgbClr val="0070C0"/>
                </a:solidFill>
              </a:rPr>
              <a:t>operating systems does not allow a child to continue if its parent terminates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 xmlns:a16="http://schemas.microsoft.com/office/drawing/2014/main" id="{A67D8B8E-904F-4543-949E-56D162303F90}"/>
              </a:ext>
            </a:extLst>
          </p:cNvPr>
          <p:cNvSpPr>
            <a:spLocks noGrp="1" noChangeArrowheads="1"/>
          </p:cNvSpPr>
          <p:nvPr>
            <p:ph type="title"/>
          </p:nvPr>
        </p:nvSpPr>
        <p:spPr/>
        <p:txBody>
          <a:bodyPr/>
          <a:lstStyle/>
          <a:p>
            <a:pPr eaLnBrk="1" hangingPunct="1"/>
            <a:r>
              <a:rPr lang="en-US" altLang="en-US" dirty="0"/>
              <a:t>Process Termination (Cont.)</a:t>
            </a:r>
          </a:p>
        </p:txBody>
      </p:sp>
      <p:sp>
        <p:nvSpPr>
          <p:cNvPr id="54274" name="Rectangle 3">
            <a:extLst>
              <a:ext uri="{FF2B5EF4-FFF2-40B4-BE49-F238E27FC236}">
                <a16:creationId xmlns="" xmlns:a16="http://schemas.microsoft.com/office/drawing/2014/main" id="{637F488D-518E-EC44-BA55-94192D4BDC2C}"/>
              </a:ext>
            </a:extLst>
          </p:cNvPr>
          <p:cNvSpPr>
            <a:spLocks noGrp="1" noChangeArrowheads="1"/>
          </p:cNvSpPr>
          <p:nvPr>
            <p:ph idx="1"/>
          </p:nvPr>
        </p:nvSpPr>
        <p:spPr/>
        <p:txBody>
          <a:bodyPr/>
          <a:lstStyle/>
          <a:p>
            <a:r>
              <a:rPr lang="en-US" altLang="en-US" dirty="0"/>
              <a:t>Some operating systems do not allow child to exists if its parent has terminated. </a:t>
            </a:r>
            <a:r>
              <a:rPr lang="en-US" altLang="en-US" i="1" dirty="0">
                <a:solidFill>
                  <a:srgbClr val="0070C0"/>
                </a:solidFill>
              </a:rPr>
              <a:t>If a process terminates, then all its children must also be terminated.</a:t>
            </a:r>
          </a:p>
          <a:p>
            <a:pPr lvl="1"/>
            <a:r>
              <a:rPr lang="en-US" altLang="en-US" b="1" dirty="0">
                <a:solidFill>
                  <a:srgbClr val="0070C0"/>
                </a:solidFill>
              </a:rPr>
              <a:t>Cascading termination:</a:t>
            </a:r>
            <a:r>
              <a:rPr lang="en-US" altLang="en-US" b="1" dirty="0"/>
              <a:t> </a:t>
            </a:r>
            <a:r>
              <a:rPr lang="en-US" altLang="en-US" dirty="0"/>
              <a:t>All children, grandchildren, etc. are  terminated</a:t>
            </a:r>
            <a:endParaRPr lang="en-US" altLang="en-US" b="1" dirty="0"/>
          </a:p>
          <a:p>
            <a:pPr lvl="1"/>
            <a:r>
              <a:rPr lang="en-US" altLang="en-US" dirty="0"/>
              <a:t>The termination is initiated by the operating system</a:t>
            </a:r>
            <a:endParaRPr lang="en-US" altLang="en-US" b="1" dirty="0"/>
          </a:p>
          <a:p>
            <a:r>
              <a:rPr lang="en-US" altLang="en-US" dirty="0"/>
              <a:t>The parent process may wait for termination of a child process by using the </a:t>
            </a:r>
            <a:r>
              <a:rPr lang="en-US" altLang="en-US" b="1" dirty="0">
                <a:solidFill>
                  <a:srgbClr val="000000"/>
                </a:solidFill>
                <a:latin typeface="Courier New" panose="02070309020205020404" pitchFamily="49" charset="0"/>
              </a:rPr>
              <a:t>wait() </a:t>
            </a:r>
            <a:r>
              <a:rPr lang="en-US" altLang="en-US" dirty="0"/>
              <a:t>system call</a:t>
            </a:r>
            <a:r>
              <a:rPr lang="en-US" altLang="en-US" b="1" dirty="0">
                <a:solidFill>
                  <a:srgbClr val="000000"/>
                </a:solidFill>
                <a:latin typeface="Courier New" panose="02070309020205020404" pitchFamily="49" charset="0"/>
              </a:rPr>
              <a:t>. </a:t>
            </a:r>
            <a:r>
              <a:rPr lang="en-US" altLang="en-US" dirty="0"/>
              <a:t>The call returns status information and the </a:t>
            </a:r>
            <a:r>
              <a:rPr lang="en-US" altLang="en-US" b="1" dirty="0" err="1">
                <a:solidFill>
                  <a:srgbClr val="0070C0"/>
                </a:solidFill>
              </a:rPr>
              <a:t>pid</a:t>
            </a:r>
            <a:r>
              <a:rPr lang="en-US" altLang="en-US" dirty="0"/>
              <a:t> of the terminated process</a:t>
            </a:r>
            <a:endParaRPr lang="en-US" altLang="en-US" b="1" dirty="0">
              <a:solidFill>
                <a:srgbClr val="000000"/>
              </a:solidFill>
              <a:latin typeface="Courier New" panose="02070309020205020404" pitchFamily="49" charset="0"/>
            </a:endParaRPr>
          </a:p>
          <a:p>
            <a:pPr marL="857250" lvl="2" indent="0">
              <a:buNone/>
            </a:pPr>
            <a:r>
              <a:rPr lang="en-US" altLang="en-US" sz="2000" b="1" dirty="0" err="1">
                <a:solidFill>
                  <a:srgbClr val="000000"/>
                </a:solidFill>
                <a:latin typeface="Courier New" panose="02070309020205020404" pitchFamily="49" charset="0"/>
              </a:rPr>
              <a:t>pid</a:t>
            </a:r>
            <a:r>
              <a:rPr lang="en-US" altLang="en-US" sz="2000" b="1" dirty="0">
                <a:solidFill>
                  <a:srgbClr val="000000"/>
                </a:solidFill>
                <a:latin typeface="Courier New" panose="02070309020205020404" pitchFamily="49" charset="0"/>
              </a:rPr>
              <a:t> = wait(&amp;status); </a:t>
            </a:r>
          </a:p>
          <a:p>
            <a:r>
              <a:rPr lang="en-US" altLang="en-US" dirty="0"/>
              <a:t>If no parent waiting (did not invoke </a:t>
            </a:r>
            <a:r>
              <a:rPr lang="en-US" altLang="en-US" b="1" dirty="0">
                <a:solidFill>
                  <a:srgbClr val="000000"/>
                </a:solidFill>
                <a:latin typeface="Courier New" panose="02070309020205020404" pitchFamily="49" charset="0"/>
              </a:rPr>
              <a:t>wait()</a:t>
            </a:r>
            <a:r>
              <a:rPr lang="en-US" altLang="en-US" dirty="0"/>
              <a:t>), process is a </a:t>
            </a:r>
            <a:r>
              <a:rPr lang="en-US" altLang="en-US" i="1" dirty="0">
                <a:solidFill>
                  <a:srgbClr val="0070C0"/>
                </a:solidFill>
              </a:rPr>
              <a:t>zombie</a:t>
            </a:r>
          </a:p>
          <a:p>
            <a:r>
              <a:rPr lang="en-US" altLang="en-US" dirty="0"/>
              <a:t>If parent terminated without invoking</a:t>
            </a:r>
            <a:r>
              <a:rPr lang="en-US" altLang="en-US" b="1" dirty="0">
                <a:solidFill>
                  <a:srgbClr val="000000"/>
                </a:solidFill>
                <a:latin typeface="Courier New" panose="02070309020205020404" pitchFamily="49" charset="0"/>
              </a:rPr>
              <a:t> wait()</a:t>
            </a:r>
            <a:r>
              <a:rPr lang="en-US" altLang="en-US" dirty="0"/>
              <a:t>, process is an </a:t>
            </a:r>
            <a:r>
              <a:rPr lang="en-US" altLang="en-US" i="1" dirty="0">
                <a:solidFill>
                  <a:srgbClr val="0070C0"/>
                </a:solidFill>
              </a:rPr>
              <a:t>orphan</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Title 1">
            <a:extLst>
              <a:ext uri="{FF2B5EF4-FFF2-40B4-BE49-F238E27FC236}">
                <a16:creationId xmlns="" xmlns:a16="http://schemas.microsoft.com/office/drawing/2014/main" id="{98C3434B-DD0B-FD42-9D6D-7073D2DC13AB}"/>
              </a:ext>
            </a:extLst>
          </p:cNvPr>
          <p:cNvSpPr>
            <a:spLocks noGrp="1"/>
          </p:cNvSpPr>
          <p:nvPr>
            <p:ph type="title"/>
          </p:nvPr>
        </p:nvSpPr>
        <p:spPr/>
        <p:txBody>
          <a:bodyPr/>
          <a:lstStyle/>
          <a:p>
            <a:r>
              <a:rPr lang="en-US" altLang="en-US" sz="2600" dirty="0"/>
              <a:t>Importance Hierarchy of Android Process</a:t>
            </a:r>
          </a:p>
        </p:txBody>
      </p:sp>
      <p:sp>
        <p:nvSpPr>
          <p:cNvPr id="56322" name="Content Placeholder 2">
            <a:extLst>
              <a:ext uri="{FF2B5EF4-FFF2-40B4-BE49-F238E27FC236}">
                <a16:creationId xmlns="" xmlns:a16="http://schemas.microsoft.com/office/drawing/2014/main" id="{C2305F53-F421-F947-BA07-D2092E2F5318}"/>
              </a:ext>
            </a:extLst>
          </p:cNvPr>
          <p:cNvSpPr>
            <a:spLocks noGrp="1"/>
          </p:cNvSpPr>
          <p:nvPr>
            <p:ph idx="1"/>
          </p:nvPr>
        </p:nvSpPr>
        <p:spPr/>
        <p:txBody>
          <a:bodyPr/>
          <a:lstStyle/>
          <a:p>
            <a:r>
              <a:rPr lang="en-US" altLang="en-US" i="1" dirty="0">
                <a:solidFill>
                  <a:srgbClr val="0070C0"/>
                </a:solidFill>
              </a:rPr>
              <a:t>Mobile operating systems </a:t>
            </a:r>
            <a:r>
              <a:rPr lang="en-US" altLang="en-US" dirty="0"/>
              <a:t>often have to terminate processes to reclaim system resources such as memory. From most to least important:</a:t>
            </a:r>
          </a:p>
          <a:p>
            <a:pPr lvl="1">
              <a:buFont typeface="System Font Regular"/>
              <a:buChar char="▲"/>
            </a:pPr>
            <a:r>
              <a:rPr lang="en-US" altLang="en-US" dirty="0"/>
              <a:t>Foreground process</a:t>
            </a:r>
          </a:p>
          <a:p>
            <a:pPr lvl="1">
              <a:buFont typeface="System Font Regular"/>
              <a:buChar char="▲"/>
            </a:pPr>
            <a:r>
              <a:rPr lang="en-US" altLang="en-US" dirty="0"/>
              <a:t>Visible process</a:t>
            </a:r>
          </a:p>
          <a:p>
            <a:pPr lvl="1">
              <a:buFont typeface="System Font Regular"/>
              <a:buChar char="▲"/>
            </a:pPr>
            <a:r>
              <a:rPr lang="en-US" altLang="en-US" dirty="0"/>
              <a:t>Service process</a:t>
            </a:r>
          </a:p>
          <a:p>
            <a:pPr lvl="1">
              <a:buFont typeface="System Font Regular"/>
              <a:buChar char="▲"/>
            </a:pPr>
            <a:r>
              <a:rPr lang="en-US" altLang="en-US" dirty="0"/>
              <a:t>Background process</a:t>
            </a:r>
          </a:p>
          <a:p>
            <a:pPr lvl="1">
              <a:buFont typeface="System Font Regular"/>
              <a:buChar char="▲"/>
            </a:pPr>
            <a:r>
              <a:rPr lang="en-US" altLang="en-US" dirty="0"/>
              <a:t>Empty process</a:t>
            </a:r>
          </a:p>
          <a:p>
            <a:r>
              <a:rPr lang="en-US" altLang="en-US" dirty="0"/>
              <a:t>Android will begin terminating processes that are least important.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 xmlns:a16="http://schemas.microsoft.com/office/drawing/2014/main" id="{76F3A66E-2491-4440-B0EE-1BA1098F6CFB}"/>
              </a:ext>
            </a:extLst>
          </p:cNvPr>
          <p:cNvSpPr>
            <a:spLocks noGrp="1"/>
          </p:cNvSpPr>
          <p:nvPr>
            <p:ph type="title"/>
          </p:nvPr>
        </p:nvSpPr>
        <p:spPr/>
        <p:txBody>
          <a:bodyPr/>
          <a:lstStyle/>
          <a:p>
            <a:r>
              <a:rPr lang="en-US" altLang="en-US"/>
              <a:t>Objectives</a:t>
            </a:r>
          </a:p>
        </p:txBody>
      </p:sp>
      <p:sp>
        <p:nvSpPr>
          <p:cNvPr id="9218" name="Content Placeholder 2">
            <a:extLst>
              <a:ext uri="{FF2B5EF4-FFF2-40B4-BE49-F238E27FC236}">
                <a16:creationId xmlns="" xmlns:a16="http://schemas.microsoft.com/office/drawing/2014/main" id="{027F552C-0A14-6540-8BDB-52B1BA1D8318}"/>
              </a:ext>
            </a:extLst>
          </p:cNvPr>
          <p:cNvSpPr>
            <a:spLocks noGrp="1"/>
          </p:cNvSpPr>
          <p:nvPr>
            <p:ph idx="1"/>
          </p:nvPr>
        </p:nvSpPr>
        <p:spPr/>
        <p:txBody>
          <a:bodyPr/>
          <a:lstStyle/>
          <a:p>
            <a:r>
              <a:rPr lang="en-US" altLang="en-US" dirty="0"/>
              <a:t>Identify the separate </a:t>
            </a:r>
            <a:r>
              <a:rPr lang="en-US" altLang="en-US" dirty="0">
                <a:solidFill>
                  <a:srgbClr val="0070C0"/>
                </a:solidFill>
              </a:rPr>
              <a:t>components of a process</a:t>
            </a:r>
            <a:r>
              <a:rPr lang="en-US" altLang="en-US" i="1" dirty="0">
                <a:solidFill>
                  <a:srgbClr val="0070C0"/>
                </a:solidFill>
              </a:rPr>
              <a:t> </a:t>
            </a:r>
            <a:r>
              <a:rPr lang="en-US" altLang="en-US" dirty="0"/>
              <a:t>and illustrate how they are represented and scheduled in an operating system.</a:t>
            </a:r>
          </a:p>
          <a:p>
            <a:r>
              <a:rPr lang="en-US" altLang="en-US" dirty="0"/>
              <a:t>Describe </a:t>
            </a:r>
            <a:r>
              <a:rPr lang="en-US" altLang="en-US" dirty="0">
                <a:solidFill>
                  <a:srgbClr val="0070C0"/>
                </a:solidFill>
              </a:rPr>
              <a:t>how processes are created and terminated </a:t>
            </a:r>
            <a:r>
              <a:rPr lang="en-US" altLang="en-US" dirty="0"/>
              <a:t>in an operating system, including developing programs using the appropriate system calls that perform these operations.</a:t>
            </a:r>
          </a:p>
          <a:p>
            <a:r>
              <a:rPr lang="en-US" altLang="en-US" dirty="0"/>
              <a:t>Describe and contrast </a:t>
            </a:r>
            <a:r>
              <a:rPr lang="en-US" altLang="en-US" i="1" dirty="0">
                <a:solidFill>
                  <a:srgbClr val="0070C0"/>
                </a:solidFill>
              </a:rPr>
              <a:t>inter-process communication </a:t>
            </a:r>
            <a:r>
              <a:rPr lang="en-US" altLang="en-US" dirty="0"/>
              <a:t>using shared memory and message passing.</a:t>
            </a:r>
          </a:p>
          <a:p>
            <a:r>
              <a:rPr lang="en-US" altLang="en-US" dirty="0">
                <a:solidFill>
                  <a:schemeClr val="bg1">
                    <a:lumMod val="75000"/>
                  </a:schemeClr>
                </a:solidFill>
              </a:rPr>
              <a:t>Design </a:t>
            </a:r>
            <a:r>
              <a:rPr lang="en-US" altLang="en-US" i="1" dirty="0">
                <a:solidFill>
                  <a:schemeClr val="bg1">
                    <a:lumMod val="75000"/>
                  </a:schemeClr>
                </a:solidFill>
              </a:rPr>
              <a:t>programs that uses pipes and POSIX shared memory </a:t>
            </a:r>
            <a:r>
              <a:rPr lang="en-US" altLang="en-US" dirty="0">
                <a:solidFill>
                  <a:schemeClr val="bg1">
                    <a:lumMod val="75000"/>
                  </a:schemeClr>
                </a:solidFill>
              </a:rPr>
              <a:t>to perform inter-process communication.</a:t>
            </a:r>
          </a:p>
          <a:p>
            <a:r>
              <a:rPr lang="en-US" altLang="en-US" dirty="0"/>
              <a:t>Describe </a:t>
            </a:r>
            <a:r>
              <a:rPr lang="en-US" altLang="en-US" i="1" dirty="0">
                <a:solidFill>
                  <a:srgbClr val="0070C0"/>
                </a:solidFill>
              </a:rPr>
              <a:t>client-server communication </a:t>
            </a:r>
            <a:r>
              <a:rPr lang="en-US" altLang="en-US" dirty="0"/>
              <a:t>using sockets and remote procedure calls.</a:t>
            </a:r>
          </a:p>
          <a:p>
            <a:r>
              <a:rPr lang="en-US" altLang="en-US" dirty="0">
                <a:solidFill>
                  <a:schemeClr val="bg1">
                    <a:lumMod val="75000"/>
                  </a:schemeClr>
                </a:solidFill>
              </a:rPr>
              <a:t>Design </a:t>
            </a:r>
            <a:r>
              <a:rPr lang="en-US" altLang="en-US" i="1" dirty="0">
                <a:solidFill>
                  <a:schemeClr val="bg1">
                    <a:lumMod val="75000"/>
                  </a:schemeClr>
                </a:solidFill>
              </a:rPr>
              <a:t>kernel modules </a:t>
            </a:r>
            <a:r>
              <a:rPr lang="en-US" altLang="en-US" dirty="0">
                <a:solidFill>
                  <a:schemeClr val="bg1">
                    <a:lumMod val="75000"/>
                  </a:schemeClr>
                </a:solidFill>
              </a:rPr>
              <a:t>that interact with the Linux operating system.</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a:extLst>
              <a:ext uri="{FF2B5EF4-FFF2-40B4-BE49-F238E27FC236}">
                <a16:creationId xmlns="" xmlns:a16="http://schemas.microsoft.com/office/drawing/2014/main" id="{7E0530C1-6D00-444A-8107-ACD1609410BE}"/>
              </a:ext>
            </a:extLst>
          </p:cNvPr>
          <p:cNvSpPr>
            <a:spLocks noGrp="1"/>
          </p:cNvSpPr>
          <p:nvPr>
            <p:ph type="title"/>
          </p:nvPr>
        </p:nvSpPr>
        <p:spPr/>
        <p:txBody>
          <a:bodyPr/>
          <a:lstStyle/>
          <a:p>
            <a:r>
              <a:rPr lang="en-US" altLang="en-US" sz="2400" dirty="0" err="1"/>
              <a:t>Multiprocess</a:t>
            </a:r>
            <a:r>
              <a:rPr lang="en-US" altLang="en-US" sz="2400" dirty="0"/>
              <a:t> Architecture – Chrome Browser</a:t>
            </a:r>
          </a:p>
        </p:txBody>
      </p:sp>
      <p:sp>
        <p:nvSpPr>
          <p:cNvPr id="57346" name="Content Placeholder 2">
            <a:extLst>
              <a:ext uri="{FF2B5EF4-FFF2-40B4-BE49-F238E27FC236}">
                <a16:creationId xmlns="" xmlns:a16="http://schemas.microsoft.com/office/drawing/2014/main" id="{D6C8A4C6-A60A-534B-AC34-352323EC7897}"/>
              </a:ext>
            </a:extLst>
          </p:cNvPr>
          <p:cNvSpPr>
            <a:spLocks noGrp="1"/>
          </p:cNvSpPr>
          <p:nvPr>
            <p:ph idx="1"/>
          </p:nvPr>
        </p:nvSpPr>
        <p:spPr/>
        <p:txBody>
          <a:bodyPr/>
          <a:lstStyle/>
          <a:p>
            <a:r>
              <a:rPr lang="en-US" altLang="en-US" dirty="0"/>
              <a:t>Many web browsers ran as a single process (some still do)</a:t>
            </a:r>
          </a:p>
          <a:p>
            <a:pPr lvl="1"/>
            <a:r>
              <a:rPr lang="en-US" altLang="en-US" dirty="0"/>
              <a:t>If one web site causes trouble, entire browser can hang or crash</a:t>
            </a:r>
          </a:p>
          <a:p>
            <a:r>
              <a:rPr lang="en-US" altLang="en-US" dirty="0"/>
              <a:t>Google Chrome Browser is </a:t>
            </a:r>
            <a:r>
              <a:rPr lang="en-US" altLang="en-US" dirty="0" err="1"/>
              <a:t>multiprocess</a:t>
            </a:r>
            <a:r>
              <a:rPr lang="en-US" altLang="en-US" dirty="0"/>
              <a:t> with 3 different types of processes: </a:t>
            </a:r>
          </a:p>
          <a:p>
            <a:pPr lvl="1"/>
            <a:r>
              <a:rPr lang="en-US" altLang="en-US" i="1" dirty="0">
                <a:solidFill>
                  <a:srgbClr val="0070C0"/>
                </a:solidFill>
              </a:rPr>
              <a:t>Browser</a:t>
            </a:r>
            <a:r>
              <a:rPr lang="en-US" altLang="en-US" dirty="0"/>
              <a:t> </a:t>
            </a:r>
            <a:r>
              <a:rPr lang="en-US" altLang="en-US" i="1" dirty="0">
                <a:solidFill>
                  <a:srgbClr val="0070C0"/>
                </a:solidFill>
              </a:rPr>
              <a:t>process</a:t>
            </a:r>
            <a:r>
              <a:rPr lang="en-US" altLang="en-US" dirty="0"/>
              <a:t> manages user interface, disk and network I/O</a:t>
            </a:r>
          </a:p>
          <a:p>
            <a:pPr lvl="1"/>
            <a:r>
              <a:rPr lang="en-US" altLang="en-US" i="1" dirty="0">
                <a:solidFill>
                  <a:srgbClr val="0070C0"/>
                </a:solidFill>
              </a:rPr>
              <a:t>Renderer process </a:t>
            </a:r>
            <a:r>
              <a:rPr lang="en-US" altLang="en-US" dirty="0"/>
              <a:t>renders web pages, deals with HTML, JavaScript. A new renderer created for each website opened</a:t>
            </a:r>
          </a:p>
          <a:p>
            <a:pPr lvl="2"/>
            <a:r>
              <a:rPr lang="en-US" altLang="en-US" dirty="0"/>
              <a:t>Runs in </a:t>
            </a:r>
            <a:r>
              <a:rPr lang="en-US" altLang="en-US" i="1" dirty="0">
                <a:solidFill>
                  <a:srgbClr val="0070C0"/>
                </a:solidFill>
              </a:rPr>
              <a:t>sandbox</a:t>
            </a:r>
            <a:r>
              <a:rPr lang="en-US" altLang="en-US" dirty="0"/>
              <a:t> restricting disk and network I/O, minimizing effect of security </a:t>
            </a:r>
            <a:r>
              <a:rPr lang="en-US" altLang="en-US" dirty="0" smtClean="0"/>
              <a:t>exploits</a:t>
            </a:r>
            <a:endParaRPr lang="en-US" altLang="en-US" dirty="0"/>
          </a:p>
          <a:p>
            <a:pPr lvl="1"/>
            <a:r>
              <a:rPr lang="en-US" altLang="en-US" i="1" dirty="0">
                <a:solidFill>
                  <a:srgbClr val="0070C0"/>
                </a:solidFill>
              </a:rPr>
              <a:t>Plug-in process </a:t>
            </a:r>
            <a:r>
              <a:rPr lang="en-US" altLang="en-US" dirty="0"/>
              <a:t>for each type of plug-in</a:t>
            </a:r>
          </a:p>
          <a:p>
            <a:pPr lvl="1"/>
            <a:endParaRPr lang="en-US" altLang="en-US" dirty="0"/>
          </a:p>
          <a:p>
            <a:pPr lvl="1"/>
            <a:endParaRPr lang="en-US" altLang="en-US" dirty="0"/>
          </a:p>
          <a:p>
            <a:pPr lvl="1"/>
            <a:endParaRPr lang="en-US" altLang="en-US" dirty="0"/>
          </a:p>
        </p:txBody>
      </p:sp>
      <p:pic>
        <p:nvPicPr>
          <p:cNvPr id="57347" name="Picture 1">
            <a:extLst>
              <a:ext uri="{FF2B5EF4-FFF2-40B4-BE49-F238E27FC236}">
                <a16:creationId xmlns="" xmlns:a16="http://schemas.microsoft.com/office/drawing/2014/main" id="{A77D7D97-7E89-4C4D-A651-36311A70658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0538" y="5517223"/>
            <a:ext cx="6653973" cy="1556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 xmlns:a16="http://schemas.microsoft.com/office/drawing/2014/main" id="{1380E28D-54FE-5A4C-8B31-DCC438EC246F}"/>
              </a:ext>
            </a:extLst>
          </p:cNvPr>
          <p:cNvSpPr>
            <a:spLocks noGrp="1"/>
          </p:cNvSpPr>
          <p:nvPr>
            <p:ph type="title"/>
          </p:nvPr>
        </p:nvSpPr>
        <p:spPr/>
        <p:txBody>
          <a:bodyPr/>
          <a:lstStyle/>
          <a:p>
            <a:r>
              <a:rPr lang="en-US" altLang="en-US" dirty="0"/>
              <a:t>Inter-Process Communication (IPC)</a:t>
            </a:r>
          </a:p>
        </p:txBody>
      </p:sp>
      <p:sp>
        <p:nvSpPr>
          <p:cNvPr id="59394" name="Content Placeholder 2">
            <a:extLst>
              <a:ext uri="{FF2B5EF4-FFF2-40B4-BE49-F238E27FC236}">
                <a16:creationId xmlns="" xmlns:a16="http://schemas.microsoft.com/office/drawing/2014/main" id="{4275E7CF-B464-0D48-A5AA-0CF5453F63FB}"/>
              </a:ext>
            </a:extLst>
          </p:cNvPr>
          <p:cNvSpPr>
            <a:spLocks noGrp="1"/>
          </p:cNvSpPr>
          <p:nvPr>
            <p:ph idx="1"/>
          </p:nvPr>
        </p:nvSpPr>
        <p:spPr/>
        <p:txBody>
          <a:bodyPr/>
          <a:lstStyle/>
          <a:p>
            <a:r>
              <a:rPr lang="en-US" altLang="en-US" dirty="0"/>
              <a:t>Processes within a system may be </a:t>
            </a:r>
            <a:r>
              <a:rPr lang="en-US" altLang="en-US" i="1" dirty="0">
                <a:solidFill>
                  <a:srgbClr val="0070C0"/>
                </a:solidFill>
              </a:rPr>
              <a:t>independent</a:t>
            </a:r>
            <a:r>
              <a:rPr lang="en-US" altLang="en-US" b="1" dirty="0"/>
              <a:t> </a:t>
            </a:r>
            <a:r>
              <a:rPr lang="en-US" altLang="en-US" dirty="0"/>
              <a:t>or </a:t>
            </a:r>
            <a:r>
              <a:rPr lang="en-US" altLang="en-US" i="1" dirty="0">
                <a:solidFill>
                  <a:srgbClr val="0070C0"/>
                </a:solidFill>
              </a:rPr>
              <a:t>cooperating</a:t>
            </a:r>
          </a:p>
          <a:p>
            <a:pPr lvl="1"/>
            <a:r>
              <a:rPr lang="en-US" altLang="en-US" i="1" dirty="0">
                <a:solidFill>
                  <a:srgbClr val="0070C0"/>
                </a:solidFill>
              </a:rPr>
              <a:t>Independent process </a:t>
            </a:r>
            <a:r>
              <a:rPr lang="en-US" altLang="en-US" dirty="0"/>
              <a:t>does not share data with any other processes executing in the system</a:t>
            </a:r>
          </a:p>
          <a:p>
            <a:pPr lvl="1"/>
            <a:r>
              <a:rPr lang="en-US" altLang="en-US" i="1" dirty="0">
                <a:solidFill>
                  <a:srgbClr val="0070C0"/>
                </a:solidFill>
              </a:rPr>
              <a:t>Cooperating process </a:t>
            </a:r>
            <a:r>
              <a:rPr lang="en-US" altLang="en-US" dirty="0"/>
              <a:t>can affect or be affected by other processes, including sharing data</a:t>
            </a:r>
          </a:p>
          <a:p>
            <a:r>
              <a:rPr lang="en-US" altLang="en-US" dirty="0"/>
              <a:t>Reasons for cooperating processes:</a:t>
            </a:r>
          </a:p>
          <a:p>
            <a:pPr lvl="1"/>
            <a:r>
              <a:rPr lang="en-US" altLang="en-US" dirty="0"/>
              <a:t>Information sharing</a:t>
            </a:r>
          </a:p>
          <a:p>
            <a:pPr lvl="1"/>
            <a:r>
              <a:rPr lang="en-US" altLang="en-US" dirty="0"/>
              <a:t>Computation speed-up</a:t>
            </a:r>
          </a:p>
          <a:p>
            <a:pPr lvl="1"/>
            <a:r>
              <a:rPr lang="en-US" altLang="en-US" dirty="0"/>
              <a:t>Modularity</a:t>
            </a:r>
          </a:p>
          <a:p>
            <a:pPr lvl="1"/>
            <a:r>
              <a:rPr lang="en-US" altLang="en-US" dirty="0"/>
              <a:t>Convenience	</a:t>
            </a:r>
          </a:p>
          <a:p>
            <a:r>
              <a:rPr lang="en-US" altLang="en-US" dirty="0"/>
              <a:t>Cooperating processes need </a:t>
            </a:r>
            <a:r>
              <a:rPr lang="en-US" altLang="en-US" b="1" dirty="0">
                <a:solidFill>
                  <a:srgbClr val="0070C0"/>
                </a:solidFill>
              </a:rPr>
              <a:t>Inter-Process communication </a:t>
            </a:r>
            <a:r>
              <a:rPr lang="en-US" altLang="en-US" dirty="0"/>
              <a:t>(</a:t>
            </a:r>
            <a:r>
              <a:rPr lang="en-US" altLang="en-US" b="1" dirty="0">
                <a:solidFill>
                  <a:srgbClr val="0070C0"/>
                </a:solidFill>
              </a:rPr>
              <a:t>IPC</a:t>
            </a:r>
            <a:r>
              <a:rPr lang="en-US" altLang="en-US" dirty="0"/>
              <a:t>)</a:t>
            </a:r>
          </a:p>
          <a:p>
            <a:pPr marL="457200" lvl="1" indent="0">
              <a:buNone/>
            </a:pPr>
            <a:endParaRPr lang="en-US"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 xmlns:a16="http://schemas.microsoft.com/office/drawing/2014/main" id="{379DC6C6-DCF5-CA42-A08C-D9C264CC42C8}"/>
              </a:ext>
            </a:extLst>
          </p:cNvPr>
          <p:cNvSpPr>
            <a:spLocks noGrp="1" noChangeArrowheads="1"/>
          </p:cNvSpPr>
          <p:nvPr>
            <p:ph type="title"/>
          </p:nvPr>
        </p:nvSpPr>
        <p:spPr/>
        <p:txBody>
          <a:bodyPr/>
          <a:lstStyle/>
          <a:p>
            <a:pPr eaLnBrk="1" hangingPunct="1"/>
            <a:r>
              <a:rPr lang="en-US" altLang="en-US" dirty="0"/>
              <a:t>Communication Models </a:t>
            </a:r>
          </a:p>
        </p:txBody>
      </p:sp>
      <p:sp>
        <p:nvSpPr>
          <p:cNvPr id="5" name="Content Placeholder 4">
            <a:extLst>
              <a:ext uri="{FF2B5EF4-FFF2-40B4-BE49-F238E27FC236}">
                <a16:creationId xmlns="" xmlns:a16="http://schemas.microsoft.com/office/drawing/2014/main" id="{D38FA8FC-893B-614D-A6A1-9E8ABAA85C79}"/>
              </a:ext>
            </a:extLst>
          </p:cNvPr>
          <p:cNvSpPr>
            <a:spLocks noGrp="1"/>
          </p:cNvSpPr>
          <p:nvPr>
            <p:ph sz="half" idx="10"/>
          </p:nvPr>
        </p:nvSpPr>
        <p:spPr>
          <a:xfrm>
            <a:off x="490331" y="1376980"/>
            <a:ext cx="2716006" cy="5037071"/>
          </a:xfrm>
        </p:spPr>
        <p:txBody>
          <a:bodyPr/>
          <a:lstStyle/>
          <a:p>
            <a:r>
              <a:rPr lang="en-US" altLang="en-US" dirty="0"/>
              <a:t>Two models of IPC</a:t>
            </a:r>
          </a:p>
          <a:p>
            <a:pPr lvl="1"/>
            <a:r>
              <a:rPr lang="en-US" altLang="en-US" i="1" dirty="0">
                <a:solidFill>
                  <a:srgbClr val="0070C0"/>
                </a:solidFill>
              </a:rPr>
              <a:t>Shared memory</a:t>
            </a:r>
          </a:p>
          <a:p>
            <a:pPr lvl="1"/>
            <a:r>
              <a:rPr lang="en-US" altLang="en-US" i="1" dirty="0">
                <a:solidFill>
                  <a:srgbClr val="0070C0"/>
                </a:solidFill>
              </a:rPr>
              <a:t>Message passing</a:t>
            </a:r>
          </a:p>
        </p:txBody>
      </p:sp>
      <p:grpSp>
        <p:nvGrpSpPr>
          <p:cNvPr id="14" name="Group 13">
            <a:extLst>
              <a:ext uri="{FF2B5EF4-FFF2-40B4-BE49-F238E27FC236}">
                <a16:creationId xmlns="" xmlns:a16="http://schemas.microsoft.com/office/drawing/2014/main" id="{4E729CF4-58D6-EB46-8114-2A5A72EF9252}"/>
              </a:ext>
            </a:extLst>
          </p:cNvPr>
          <p:cNvGrpSpPr/>
          <p:nvPr/>
        </p:nvGrpSpPr>
        <p:grpSpPr>
          <a:xfrm>
            <a:off x="3650610" y="1733797"/>
            <a:ext cx="4970873" cy="4310743"/>
            <a:chOff x="1612900" y="1311579"/>
            <a:chExt cx="6246813" cy="4703459"/>
          </a:xfrm>
        </p:grpSpPr>
        <p:sp>
          <p:nvSpPr>
            <p:cNvPr id="15" name="Rectangle 3">
              <a:extLst>
                <a:ext uri="{FF2B5EF4-FFF2-40B4-BE49-F238E27FC236}">
                  <a16:creationId xmlns="" xmlns:a16="http://schemas.microsoft.com/office/drawing/2014/main" id="{4BC71146-0A88-E546-8215-BC602171ECD8}"/>
                </a:ext>
              </a:extLst>
            </p:cNvPr>
            <p:cNvSpPr>
              <a:spLocks noChangeArrowheads="1"/>
            </p:cNvSpPr>
            <p:nvPr/>
          </p:nvSpPr>
          <p:spPr bwMode="auto">
            <a:xfrm>
              <a:off x="1612900" y="1311579"/>
              <a:ext cx="6246813" cy="32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2" charset="2"/>
                <a:buChar char="n"/>
                <a:defRPr kumimoji="1">
                  <a:solidFill>
                    <a:schemeClr val="tx1"/>
                  </a:solidFill>
                  <a:latin typeface="Helvetica" pitchFamily="2"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itchFamily="2" charset="0"/>
                  <a:ea typeface="MS PGothic" panose="020B0600070205080204" pitchFamily="34" charset="-128"/>
                </a:defRPr>
              </a:lvl2pPr>
              <a:lvl3pPr marL="1143000" indent="-228600">
                <a:spcBef>
                  <a:spcPct val="35000"/>
                </a:spcBef>
                <a:buClr>
                  <a:srgbClr val="009900"/>
                </a:buClr>
                <a:buSzPct val="75000"/>
                <a:buFont typeface="Webdings" pitchFamily="2" charset="2"/>
                <a:buChar char="4"/>
                <a:defRPr kumimoji="1">
                  <a:solidFill>
                    <a:schemeClr val="tx1"/>
                  </a:solidFill>
                  <a:latin typeface="Helvetica" pitchFamily="2"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2"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2"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9pPr>
            </a:lstStyle>
            <a:p>
              <a:pPr>
                <a:spcBef>
                  <a:spcPct val="0"/>
                </a:spcBef>
                <a:buClrTx/>
                <a:buSzTx/>
                <a:buFontTx/>
                <a:buNone/>
              </a:pPr>
              <a:r>
                <a:rPr kumimoji="0" lang="en-US" altLang="en-US" sz="1400" dirty="0">
                  <a:solidFill>
                    <a:srgbClr val="000000"/>
                  </a:solidFill>
                  <a:latin typeface="Arial" panose="020B0604020202020204" pitchFamily="34" charset="0"/>
                </a:rPr>
                <a:t>          Shared memory 	                	      Message passing </a:t>
              </a:r>
              <a:r>
                <a:rPr kumimoji="0" lang="en-US" altLang="en-US" sz="1400" dirty="0">
                  <a:latin typeface="Arial" panose="020B0604020202020204" pitchFamily="34" charset="0"/>
                </a:rPr>
                <a:t> </a:t>
              </a:r>
            </a:p>
          </p:txBody>
        </p:sp>
        <p:pic>
          <p:nvPicPr>
            <p:cNvPr id="16" name="Picture 1">
              <a:extLst>
                <a:ext uri="{FF2B5EF4-FFF2-40B4-BE49-F238E27FC236}">
                  <a16:creationId xmlns="" xmlns:a16="http://schemas.microsoft.com/office/drawing/2014/main" id="{8823539B-FA06-4B46-96E1-3AB8AA8F6C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2900" y="1912938"/>
              <a:ext cx="6246813" cy="410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 xmlns:a16="http://schemas.microsoft.com/office/drawing/2014/main" id="{F95651DF-85BC-4C48-BCA0-5DC51834955C}"/>
              </a:ext>
            </a:extLst>
          </p:cNvPr>
          <p:cNvSpPr>
            <a:spLocks noGrp="1" noChangeArrowheads="1"/>
          </p:cNvSpPr>
          <p:nvPr>
            <p:ph type="title"/>
          </p:nvPr>
        </p:nvSpPr>
        <p:spPr/>
        <p:txBody>
          <a:bodyPr/>
          <a:lstStyle/>
          <a:p>
            <a:r>
              <a:rPr lang="en-US" altLang="en-US" sz="2400" dirty="0"/>
              <a:t>Inter-Process Communication – Shared Memory</a:t>
            </a:r>
          </a:p>
        </p:txBody>
      </p:sp>
      <p:sp>
        <p:nvSpPr>
          <p:cNvPr id="67586" name="Rectangle 3">
            <a:extLst>
              <a:ext uri="{FF2B5EF4-FFF2-40B4-BE49-F238E27FC236}">
                <a16:creationId xmlns="" xmlns:a16="http://schemas.microsoft.com/office/drawing/2014/main" id="{A54190C1-9530-0B41-8E17-FADB131A1D07}"/>
              </a:ext>
            </a:extLst>
          </p:cNvPr>
          <p:cNvSpPr>
            <a:spLocks noGrp="1" noChangeArrowheads="1"/>
          </p:cNvSpPr>
          <p:nvPr>
            <p:ph idx="1"/>
          </p:nvPr>
        </p:nvSpPr>
        <p:spPr/>
        <p:txBody>
          <a:bodyPr/>
          <a:lstStyle/>
          <a:p>
            <a:r>
              <a:rPr lang="en-US" altLang="en-US" dirty="0"/>
              <a:t>An </a:t>
            </a:r>
            <a:r>
              <a:rPr lang="en-US" altLang="en-US" i="1" dirty="0">
                <a:solidFill>
                  <a:srgbClr val="0070C0"/>
                </a:solidFill>
              </a:rPr>
              <a:t>area of memory shared among the processes </a:t>
            </a:r>
            <a:r>
              <a:rPr lang="en-US" altLang="en-US" dirty="0"/>
              <a:t>that wish to communicate</a:t>
            </a:r>
          </a:p>
          <a:p>
            <a:r>
              <a:rPr lang="en-US" altLang="en-US" dirty="0"/>
              <a:t>The communication is </a:t>
            </a:r>
            <a:r>
              <a:rPr lang="en-US" altLang="en-US" i="1" dirty="0">
                <a:solidFill>
                  <a:srgbClr val="0070C0"/>
                </a:solidFill>
              </a:rPr>
              <a:t>under the control of the users processes</a:t>
            </a:r>
            <a:r>
              <a:rPr lang="en-US" altLang="en-US" dirty="0"/>
              <a:t>, not the operating system.</a:t>
            </a:r>
          </a:p>
          <a:p>
            <a:r>
              <a:rPr lang="en-US" altLang="en-US" dirty="0"/>
              <a:t>Major issues is to provide mechanism that will allow the user processes to </a:t>
            </a:r>
            <a:r>
              <a:rPr lang="en-US" altLang="en-US" i="1" dirty="0">
                <a:solidFill>
                  <a:srgbClr val="0070C0"/>
                </a:solidFill>
              </a:rPr>
              <a:t>synchronize their actions</a:t>
            </a:r>
            <a:r>
              <a:rPr lang="en-US" altLang="en-US" dirty="0"/>
              <a:t> when they access shared memory. </a:t>
            </a:r>
          </a:p>
          <a:p>
            <a:pPr marL="0" indent="0">
              <a:buNone/>
            </a:pPr>
            <a:endParaRPr lang="en-US" altLang="en-US" dirty="0"/>
          </a:p>
          <a:p>
            <a:pPr marL="0" indent="0">
              <a:buNone/>
            </a:pPr>
            <a:endParaRPr lang="en-US" altLang="en-US" dirty="0"/>
          </a:p>
          <a:p>
            <a:pPr marL="0" indent="0">
              <a:buNone/>
            </a:pPr>
            <a:endParaRPr lang="en-US" altLang="en-US" dirty="0"/>
          </a:p>
          <a:p>
            <a:pPr marL="0" indent="0">
              <a:buNone/>
            </a:pPr>
            <a:r>
              <a:rPr lang="en-US" altLang="en-US" dirty="0"/>
              <a:t>(</a:t>
            </a:r>
            <a:r>
              <a:rPr lang="en-US" altLang="en-US" i="1" dirty="0"/>
              <a:t>Synchronization is discussed in great details in Chapters 6 &amp; 7</a:t>
            </a:r>
            <a:r>
              <a:rPr lang="en-US" altLang="en-US" dirty="0"/>
              <a:t>)</a:t>
            </a:r>
          </a:p>
          <a:p>
            <a:endParaRPr lang="en-US" altLang="en-US" dirty="0"/>
          </a:p>
          <a:p>
            <a:endParaRPr lang="en-US" altLang="en-US" dirty="0"/>
          </a:p>
          <a:p>
            <a:pPr lvl="1"/>
            <a:endParaRPr lang="en-US"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 xmlns:a16="http://schemas.microsoft.com/office/drawing/2014/main" id="{1E1073CC-9887-4E40-AEC9-34BD0B9D4577}"/>
              </a:ext>
            </a:extLst>
          </p:cNvPr>
          <p:cNvSpPr>
            <a:spLocks noGrp="1" noChangeArrowheads="1"/>
          </p:cNvSpPr>
          <p:nvPr>
            <p:ph type="title"/>
          </p:nvPr>
        </p:nvSpPr>
        <p:spPr/>
        <p:txBody>
          <a:bodyPr/>
          <a:lstStyle/>
          <a:p>
            <a:pPr eaLnBrk="1" hangingPunct="1"/>
            <a:r>
              <a:rPr lang="en-US" altLang="en-US" dirty="0"/>
              <a:t>Producer-Consumer Problem</a:t>
            </a:r>
          </a:p>
        </p:txBody>
      </p:sp>
      <p:sp>
        <p:nvSpPr>
          <p:cNvPr id="65538" name="Rectangle 3">
            <a:extLst>
              <a:ext uri="{FF2B5EF4-FFF2-40B4-BE49-F238E27FC236}">
                <a16:creationId xmlns="" xmlns:a16="http://schemas.microsoft.com/office/drawing/2014/main" id="{768203D0-2F62-8443-9AB6-977F39EF9143}"/>
              </a:ext>
            </a:extLst>
          </p:cNvPr>
          <p:cNvSpPr>
            <a:spLocks noGrp="1" noChangeArrowheads="1"/>
          </p:cNvSpPr>
          <p:nvPr>
            <p:ph idx="1"/>
          </p:nvPr>
        </p:nvSpPr>
        <p:spPr/>
        <p:txBody>
          <a:bodyPr/>
          <a:lstStyle/>
          <a:p>
            <a:r>
              <a:rPr lang="en-US" altLang="en-US" i="1" dirty="0">
                <a:solidFill>
                  <a:srgbClr val="0070C0"/>
                </a:solidFill>
              </a:rPr>
              <a:t>Producer-Consumer relationship</a:t>
            </a:r>
          </a:p>
          <a:p>
            <a:r>
              <a:rPr lang="en-US" altLang="en-US" dirty="0"/>
              <a:t>Paradigm for cooperating processes, </a:t>
            </a:r>
            <a:r>
              <a:rPr lang="en-US" altLang="en-US" i="1" dirty="0">
                <a:solidFill>
                  <a:srgbClr val="0070C0"/>
                </a:solidFill>
              </a:rPr>
              <a:t>producer process </a:t>
            </a:r>
            <a:r>
              <a:rPr lang="en-US" altLang="en-US" dirty="0"/>
              <a:t>produces information that is consumed by a </a:t>
            </a:r>
            <a:r>
              <a:rPr lang="en-US" altLang="en-US" i="1" dirty="0">
                <a:solidFill>
                  <a:srgbClr val="0070C0"/>
                </a:solidFill>
              </a:rPr>
              <a:t>consumer process</a:t>
            </a:r>
          </a:p>
          <a:p>
            <a:pPr lvl="1"/>
            <a:r>
              <a:rPr lang="en-US" altLang="en-US" i="1" dirty="0">
                <a:solidFill>
                  <a:srgbClr val="0070C0"/>
                </a:solidFill>
              </a:rPr>
              <a:t>unbounded-buffer</a:t>
            </a:r>
            <a:r>
              <a:rPr lang="en-US" altLang="en-US" b="1" dirty="0">
                <a:solidFill>
                  <a:srgbClr val="3366FF"/>
                </a:solidFill>
              </a:rPr>
              <a:t> </a:t>
            </a:r>
            <a:r>
              <a:rPr lang="en-US" altLang="en-US" dirty="0"/>
              <a:t>places no practical limit on the size of the buffer</a:t>
            </a:r>
          </a:p>
          <a:p>
            <a:pPr lvl="1"/>
            <a:r>
              <a:rPr lang="en-US" altLang="en-US" i="1" dirty="0">
                <a:solidFill>
                  <a:srgbClr val="0070C0"/>
                </a:solidFill>
              </a:rPr>
              <a:t>bounded-buffer</a:t>
            </a:r>
            <a:r>
              <a:rPr lang="en-US" altLang="en-US" b="1" dirty="0">
                <a:solidFill>
                  <a:srgbClr val="3366FF"/>
                </a:solidFill>
              </a:rPr>
              <a:t> </a:t>
            </a:r>
            <a:r>
              <a:rPr lang="en-US" altLang="en-US" dirty="0"/>
              <a:t>assumes that there is a fixed buffer size</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 xmlns:a16="http://schemas.microsoft.com/office/drawing/2014/main" id="{FEED4555-89C3-D34C-8DF5-9FE4F9508BE1}"/>
              </a:ext>
            </a:extLst>
          </p:cNvPr>
          <p:cNvSpPr>
            <a:spLocks noGrp="1" noChangeArrowheads="1"/>
          </p:cNvSpPr>
          <p:nvPr>
            <p:ph type="title"/>
          </p:nvPr>
        </p:nvSpPr>
        <p:spPr/>
        <p:txBody>
          <a:bodyPr/>
          <a:lstStyle/>
          <a:p>
            <a:r>
              <a:rPr lang="en-US" altLang="en-US" sz="2400" dirty="0"/>
              <a:t>Bounded-Buffer – Shared-Memory Solution</a:t>
            </a:r>
          </a:p>
        </p:txBody>
      </p:sp>
      <p:sp>
        <p:nvSpPr>
          <p:cNvPr id="69634" name="Rectangle 3">
            <a:extLst>
              <a:ext uri="{FF2B5EF4-FFF2-40B4-BE49-F238E27FC236}">
                <a16:creationId xmlns="" xmlns:a16="http://schemas.microsoft.com/office/drawing/2014/main" id="{66E8E0B2-A3C9-7740-A891-6304272E8EC9}"/>
              </a:ext>
            </a:extLst>
          </p:cNvPr>
          <p:cNvSpPr>
            <a:spLocks noGrp="1" noChangeArrowheads="1"/>
          </p:cNvSpPr>
          <p:nvPr>
            <p:ph idx="1"/>
          </p:nvPr>
        </p:nvSpPr>
        <p:spPr/>
        <p:txBody>
          <a:bodyPr/>
          <a:lstStyle/>
          <a:p>
            <a:r>
              <a:rPr lang="en-US" altLang="en-US" dirty="0"/>
              <a:t>Shared data</a:t>
            </a:r>
          </a:p>
          <a:p>
            <a:pPr marL="800100" lvl="2" indent="0">
              <a:buNone/>
            </a:pPr>
            <a:r>
              <a:rPr lang="en-US" altLang="en-US" sz="1800" dirty="0">
                <a:latin typeface="Courier New" panose="02070309020205020404" pitchFamily="49" charset="0"/>
                <a:cs typeface="Courier New" panose="02070309020205020404" pitchFamily="49" charset="0"/>
              </a:rPr>
              <a:t>#define BUFFER_SIZE 10</a:t>
            </a:r>
          </a:p>
          <a:p>
            <a:pPr marL="800100" lvl="2" indent="0">
              <a:buNone/>
            </a:pPr>
            <a:r>
              <a:rPr lang="en-US" altLang="en-US" sz="1800" dirty="0">
                <a:latin typeface="Courier New" panose="02070309020205020404" pitchFamily="49" charset="0"/>
                <a:cs typeface="Courier New" panose="02070309020205020404" pitchFamily="49" charset="0"/>
              </a:rPr>
              <a:t>typedef struct {</a:t>
            </a:r>
          </a:p>
          <a:p>
            <a:pPr marL="800100" lvl="2" indent="0">
              <a:buNone/>
            </a:pPr>
            <a:r>
              <a:rPr lang="en-US" altLang="en-US" sz="1800" dirty="0">
                <a:latin typeface="Courier New" panose="02070309020205020404" pitchFamily="49" charset="0"/>
                <a:cs typeface="Courier New" panose="02070309020205020404" pitchFamily="49" charset="0"/>
              </a:rPr>
              <a:t>	. . .</a:t>
            </a:r>
          </a:p>
          <a:p>
            <a:pPr marL="800100" lvl="2" indent="0">
              <a:buNone/>
            </a:pPr>
            <a:r>
              <a:rPr lang="en-US" altLang="en-US" sz="1800" dirty="0">
                <a:latin typeface="Courier New" panose="02070309020205020404" pitchFamily="49" charset="0"/>
                <a:cs typeface="Courier New" panose="02070309020205020404" pitchFamily="49" charset="0"/>
              </a:rPr>
              <a:t>} item;</a:t>
            </a:r>
          </a:p>
          <a:p>
            <a:pPr marL="800100" lvl="2" indent="0">
              <a:buNone/>
            </a:pPr>
            <a:endParaRPr lang="en-US" altLang="en-US" sz="1800" dirty="0">
              <a:latin typeface="Courier New" panose="02070309020205020404" pitchFamily="49" charset="0"/>
              <a:cs typeface="Courier New" panose="02070309020205020404" pitchFamily="49" charset="0"/>
            </a:endParaRPr>
          </a:p>
          <a:p>
            <a:pPr marL="800100" lvl="2" indent="0">
              <a:buNone/>
            </a:pPr>
            <a:r>
              <a:rPr lang="en-US" altLang="en-US" sz="1800" dirty="0">
                <a:latin typeface="Courier New" panose="02070309020205020404" pitchFamily="49" charset="0"/>
                <a:cs typeface="Courier New" panose="02070309020205020404" pitchFamily="49" charset="0"/>
              </a:rPr>
              <a:t>item buffer[BUFFER_SIZE];</a:t>
            </a:r>
          </a:p>
          <a:p>
            <a:pPr marL="800100" lvl="2" indent="0">
              <a:buNone/>
            </a:pPr>
            <a:r>
              <a:rPr lang="en-US" altLang="en-US" sz="1800" dirty="0" err="1">
                <a:latin typeface="Courier New" panose="02070309020205020404" pitchFamily="49" charset="0"/>
                <a:cs typeface="Courier New" panose="02070309020205020404" pitchFamily="49" charset="0"/>
              </a:rPr>
              <a:t>int</a:t>
            </a:r>
            <a:r>
              <a:rPr lang="en-US" altLang="en-US" sz="1800" dirty="0">
                <a:latin typeface="Courier New" panose="02070309020205020404" pitchFamily="49" charset="0"/>
                <a:cs typeface="Courier New" panose="02070309020205020404" pitchFamily="49" charset="0"/>
              </a:rPr>
              <a:t> in = 0;</a:t>
            </a:r>
          </a:p>
          <a:p>
            <a:pPr marL="800100" lvl="2" indent="0">
              <a:buNone/>
            </a:pPr>
            <a:r>
              <a:rPr lang="en-US" altLang="en-US" sz="1800" dirty="0">
                <a:latin typeface="Courier New" panose="02070309020205020404" pitchFamily="49" charset="0"/>
                <a:cs typeface="Courier New" panose="02070309020205020404" pitchFamily="49" charset="0"/>
              </a:rPr>
              <a:t>int out = 0;</a:t>
            </a:r>
            <a:endParaRPr lang="en-US" altLang="en-US" dirty="0"/>
          </a:p>
          <a:p>
            <a:r>
              <a:rPr lang="en-US" altLang="en-US" dirty="0"/>
              <a:t>Solution is correct, but can only use </a:t>
            </a:r>
            <a:r>
              <a:rPr lang="en-US" altLang="en-US" dirty="0">
                <a:solidFill>
                  <a:srgbClr val="0070C0"/>
                </a:solidFill>
              </a:rPr>
              <a:t>BUFFER_SIZE-1 </a:t>
            </a:r>
            <a:r>
              <a:rPr lang="en-US" altLang="en-US" dirty="0"/>
              <a:t>elements</a:t>
            </a:r>
          </a:p>
          <a:p>
            <a:pPr lvl="3"/>
            <a:endParaRPr lang="en-US"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 xmlns:a16="http://schemas.microsoft.com/office/drawing/2014/main" id="{579AC63C-5209-A047-AEFC-0741464882A0}"/>
              </a:ext>
            </a:extLst>
          </p:cNvPr>
          <p:cNvSpPr>
            <a:spLocks noGrp="1" noChangeArrowheads="1"/>
          </p:cNvSpPr>
          <p:nvPr>
            <p:ph type="title"/>
          </p:nvPr>
        </p:nvSpPr>
        <p:spPr/>
        <p:txBody>
          <a:bodyPr/>
          <a:lstStyle/>
          <a:p>
            <a:pPr eaLnBrk="1" hangingPunct="1"/>
            <a:r>
              <a:rPr lang="en-US" altLang="en-US" dirty="0"/>
              <a:t>Producer Process – Shared Memory</a:t>
            </a:r>
          </a:p>
        </p:txBody>
      </p:sp>
      <p:sp>
        <p:nvSpPr>
          <p:cNvPr id="71682" name="Rectangle 3">
            <a:extLst>
              <a:ext uri="{FF2B5EF4-FFF2-40B4-BE49-F238E27FC236}">
                <a16:creationId xmlns="" xmlns:a16="http://schemas.microsoft.com/office/drawing/2014/main" id="{6EF1EB2F-E2B7-FD40-A213-2FD594C885C8}"/>
              </a:ext>
            </a:extLst>
          </p:cNvPr>
          <p:cNvSpPr>
            <a:spLocks noGrp="1" noChangeArrowheads="1"/>
          </p:cNvSpPr>
          <p:nvPr>
            <p:ph idx="1"/>
          </p:nvPr>
        </p:nvSpPr>
        <p:spPr/>
        <p:txBody>
          <a:bodyPr/>
          <a:lstStyle/>
          <a:p>
            <a:pPr>
              <a:buFont typeface="Monotype Sorts" pitchFamily="2" charset="2"/>
              <a:buNone/>
            </a:pPr>
            <a:endParaRPr lang="en-US" altLang="en-US" dirty="0">
              <a:latin typeface="Courier New" panose="02070309020205020404" pitchFamily="49" charset="0"/>
              <a:cs typeface="Courier New" panose="02070309020205020404" pitchFamily="49" charset="0"/>
            </a:endParaRPr>
          </a:p>
          <a:p>
            <a:pPr>
              <a:buFont typeface="Monotype Sorts" pitchFamily="2" charset="2"/>
              <a:buNone/>
            </a:pPr>
            <a:r>
              <a:rPr lang="en-US" altLang="en-US" dirty="0">
                <a:latin typeface="Courier New" panose="02070309020205020404" pitchFamily="49" charset="0"/>
                <a:cs typeface="Courier New" panose="02070309020205020404" pitchFamily="49" charset="0"/>
              </a:rPr>
              <a:t>item </a:t>
            </a:r>
            <a:r>
              <a:rPr lang="en-US" altLang="en-US" dirty="0" err="1">
                <a:latin typeface="Courier New" panose="02070309020205020404" pitchFamily="49" charset="0"/>
                <a:cs typeface="Courier New" panose="02070309020205020404" pitchFamily="49" charset="0"/>
              </a:rPr>
              <a:t>next_produced</a:t>
            </a:r>
            <a:r>
              <a:rPr lang="en-US" altLang="en-US" dirty="0">
                <a:latin typeface="Courier New" panose="02070309020205020404" pitchFamily="49" charset="0"/>
                <a:cs typeface="Courier New" panose="02070309020205020404" pitchFamily="49" charset="0"/>
              </a:rPr>
              <a:t>; </a:t>
            </a:r>
            <a:br>
              <a:rPr lang="en-US" altLang="en-US" dirty="0">
                <a:latin typeface="Courier New" panose="02070309020205020404" pitchFamily="49" charset="0"/>
                <a:cs typeface="Courier New" panose="02070309020205020404" pitchFamily="49" charset="0"/>
              </a:rPr>
            </a:br>
            <a:endParaRPr lang="en-US" altLang="en-US" dirty="0">
              <a:latin typeface="Courier New" panose="02070309020205020404" pitchFamily="49" charset="0"/>
              <a:cs typeface="Courier New" panose="02070309020205020404" pitchFamily="49" charset="0"/>
            </a:endParaRPr>
          </a:p>
          <a:p>
            <a:pPr>
              <a:buFont typeface="Monotype Sorts" pitchFamily="2" charset="2"/>
              <a:buNone/>
            </a:pPr>
            <a:r>
              <a:rPr lang="en-US" altLang="en-US" dirty="0">
                <a:latin typeface="Courier New" panose="02070309020205020404" pitchFamily="49" charset="0"/>
                <a:cs typeface="Courier New" panose="02070309020205020404" pitchFamily="49" charset="0"/>
              </a:rPr>
              <a:t>while (true) { </a:t>
            </a:r>
          </a:p>
          <a:p>
            <a:pPr>
              <a:buFont typeface="Monotype Sorts" pitchFamily="2" charset="2"/>
              <a:buNone/>
            </a:pPr>
            <a:r>
              <a:rPr lang="en-US" altLang="en-US" dirty="0">
                <a:latin typeface="Courier New" panose="02070309020205020404" pitchFamily="49" charset="0"/>
                <a:cs typeface="Courier New" panose="02070309020205020404" pitchFamily="49" charset="0"/>
              </a:rPr>
              <a:t>	/* produce an item in next produced */ </a:t>
            </a:r>
          </a:p>
          <a:p>
            <a:pPr>
              <a:buFont typeface="Monotype Sorts" pitchFamily="2" charset="2"/>
              <a:buNone/>
            </a:pPr>
            <a:r>
              <a:rPr lang="en-US" altLang="en-US" dirty="0">
                <a:latin typeface="Courier New" panose="02070309020205020404" pitchFamily="49" charset="0"/>
                <a:cs typeface="Courier New" panose="02070309020205020404" pitchFamily="49" charset="0"/>
              </a:rPr>
              <a:t>	while (((in + 1) % BUFFER_SIZE) == out) </a:t>
            </a:r>
          </a:p>
          <a:p>
            <a:pPr>
              <a:buFont typeface="Monotype Sorts" pitchFamily="2" charset="2"/>
              <a:buNone/>
            </a:pPr>
            <a:r>
              <a:rPr lang="en-US" altLang="en-US" dirty="0">
                <a:latin typeface="Courier New" panose="02070309020205020404" pitchFamily="49" charset="0"/>
                <a:cs typeface="Courier New" panose="02070309020205020404" pitchFamily="49" charset="0"/>
              </a:rPr>
              <a:t>		; /* do nothing */ </a:t>
            </a:r>
          </a:p>
          <a:p>
            <a:pPr>
              <a:buFont typeface="Monotype Sorts" pitchFamily="2" charset="2"/>
              <a:buNone/>
            </a:pPr>
            <a:r>
              <a:rPr lang="en-US" altLang="en-US" dirty="0">
                <a:latin typeface="Courier New" panose="02070309020205020404" pitchFamily="49" charset="0"/>
                <a:cs typeface="Courier New" panose="02070309020205020404" pitchFamily="49" charset="0"/>
              </a:rPr>
              <a:t>	buffer[in] = </a:t>
            </a:r>
            <a:r>
              <a:rPr lang="en-US" altLang="en-US" dirty="0" err="1">
                <a:latin typeface="Courier New" panose="02070309020205020404" pitchFamily="49" charset="0"/>
                <a:cs typeface="Courier New" panose="02070309020205020404" pitchFamily="49" charset="0"/>
              </a:rPr>
              <a:t>next_produced</a:t>
            </a:r>
            <a:r>
              <a:rPr lang="en-US" altLang="en-US" dirty="0">
                <a:latin typeface="Courier New" panose="02070309020205020404" pitchFamily="49" charset="0"/>
                <a:cs typeface="Courier New" panose="02070309020205020404" pitchFamily="49" charset="0"/>
              </a:rPr>
              <a:t>; </a:t>
            </a:r>
          </a:p>
          <a:p>
            <a:pPr>
              <a:buFont typeface="Monotype Sorts" pitchFamily="2" charset="2"/>
              <a:buNone/>
            </a:pPr>
            <a:r>
              <a:rPr lang="en-US" altLang="en-US" dirty="0">
                <a:latin typeface="Courier New" panose="02070309020205020404" pitchFamily="49" charset="0"/>
                <a:cs typeface="Courier New" panose="02070309020205020404" pitchFamily="49" charset="0"/>
              </a:rPr>
              <a:t>	in = (in + 1) % BUFFER_SIZE; </a:t>
            </a:r>
          </a:p>
          <a:p>
            <a:pPr>
              <a:buFont typeface="Monotype Sorts" pitchFamily="2" charset="2"/>
              <a:buNone/>
            </a:pPr>
            <a:r>
              <a:rPr lang="en-US" altLang="en-US" dirty="0">
                <a:latin typeface="Courier New" panose="02070309020205020404" pitchFamily="49" charset="0"/>
                <a:cs typeface="Courier New" panose="02070309020205020404" pitchFamily="49" charset="0"/>
              </a:rPr>
              <a:t>} </a:t>
            </a:r>
          </a:p>
          <a:p>
            <a:pPr>
              <a:buFont typeface="Monotype Sorts" pitchFamily="2" charset="2"/>
              <a:buNone/>
            </a:pPr>
            <a:endParaRPr lang="en-US" altLang="en-US" sz="2000" dirty="0">
              <a:latin typeface="Monaco" pitchFamily="2" charset="77"/>
            </a:endParaRPr>
          </a:p>
          <a:p>
            <a:pPr>
              <a:buFont typeface="Monotype Sorts" pitchFamily="2" charset="2"/>
              <a:buNone/>
            </a:pPr>
            <a:endParaRPr lang="en-US" altLang="en-US" sz="2000" dirty="0"/>
          </a:p>
          <a:p>
            <a:pPr>
              <a:buFont typeface="Monotype Sorts" pitchFamily="2" charset="2"/>
              <a:buNone/>
            </a:pPr>
            <a:r>
              <a:rPr lang="en-US" altLang="en-US" sz="1400" dirty="0"/>
              <a:t>	</a:t>
            </a:r>
          </a:p>
          <a:p>
            <a:pPr marL="7167563" lvl="4">
              <a:buFontTx/>
              <a:buNone/>
            </a:pPr>
            <a:endParaRPr lang="en-US" altLang="en-US" sz="11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 xmlns:a16="http://schemas.microsoft.com/office/drawing/2014/main" id="{A0E997F1-B814-C341-AC91-B5B8AD5E5EF4}"/>
              </a:ext>
            </a:extLst>
          </p:cNvPr>
          <p:cNvSpPr>
            <a:spLocks noGrp="1" noChangeArrowheads="1"/>
          </p:cNvSpPr>
          <p:nvPr>
            <p:ph type="title"/>
          </p:nvPr>
        </p:nvSpPr>
        <p:spPr/>
        <p:txBody>
          <a:bodyPr/>
          <a:lstStyle/>
          <a:p>
            <a:pPr eaLnBrk="1" hangingPunct="1"/>
            <a:r>
              <a:rPr lang="en-US" altLang="en-US" sz="2800" dirty="0"/>
              <a:t>Consumer Process – Shared Memory</a:t>
            </a:r>
          </a:p>
        </p:txBody>
      </p:sp>
      <p:sp>
        <p:nvSpPr>
          <p:cNvPr id="73730" name="Rectangle 3">
            <a:extLst>
              <a:ext uri="{FF2B5EF4-FFF2-40B4-BE49-F238E27FC236}">
                <a16:creationId xmlns="" xmlns:a16="http://schemas.microsoft.com/office/drawing/2014/main" id="{E21584C7-42F2-4548-965A-9F0BD5649AEA}"/>
              </a:ext>
            </a:extLst>
          </p:cNvPr>
          <p:cNvSpPr>
            <a:spLocks noGrp="1" noChangeArrowheads="1"/>
          </p:cNvSpPr>
          <p:nvPr>
            <p:ph idx="1"/>
          </p:nvPr>
        </p:nvSpPr>
        <p:spPr/>
        <p:txBody>
          <a:bodyPr/>
          <a:lstStyle/>
          <a:p>
            <a:pPr marL="0" indent="0">
              <a:buFont typeface="Monotype Sorts" pitchFamily="2" charset="2"/>
              <a:buNone/>
            </a:pPr>
            <a:endParaRPr lang="en-US" altLang="en-US" dirty="0">
              <a:latin typeface="Courier New" panose="02070309020205020404" pitchFamily="49" charset="0"/>
            </a:endParaRPr>
          </a:p>
          <a:p>
            <a:pPr marL="0" indent="0">
              <a:buFont typeface="Monotype Sorts" pitchFamily="2" charset="2"/>
              <a:buNone/>
            </a:pPr>
            <a:r>
              <a:rPr lang="en-US" altLang="en-US" dirty="0">
                <a:latin typeface="Courier New" panose="02070309020205020404" pitchFamily="49" charset="0"/>
              </a:rPr>
              <a:t>item </a:t>
            </a:r>
            <a:r>
              <a:rPr lang="en-US" altLang="en-US" dirty="0" err="1">
                <a:latin typeface="Courier New" panose="02070309020205020404" pitchFamily="49" charset="0"/>
              </a:rPr>
              <a:t>next_consumed</a:t>
            </a:r>
            <a:r>
              <a:rPr lang="en-US" altLang="en-US" dirty="0">
                <a:latin typeface="Courier New" panose="02070309020205020404" pitchFamily="49" charset="0"/>
              </a:rPr>
              <a:t>; </a:t>
            </a:r>
            <a:br>
              <a:rPr lang="en-US" altLang="en-US" dirty="0">
                <a:latin typeface="Courier New" panose="02070309020205020404" pitchFamily="49" charset="0"/>
              </a:rPr>
            </a:br>
            <a:endParaRPr lang="en-US" altLang="en-US" dirty="0">
              <a:latin typeface="Courier New" panose="02070309020205020404" pitchFamily="49" charset="0"/>
            </a:endParaRPr>
          </a:p>
          <a:p>
            <a:pPr marL="0" indent="0">
              <a:buFont typeface="Monotype Sorts" pitchFamily="2" charset="2"/>
              <a:buNone/>
            </a:pPr>
            <a:r>
              <a:rPr lang="en-US" altLang="en-US" dirty="0">
                <a:latin typeface="Courier New" panose="02070309020205020404" pitchFamily="49" charset="0"/>
              </a:rPr>
              <a:t>while (true) {</a:t>
            </a:r>
            <a:br>
              <a:rPr lang="en-US" altLang="en-US" dirty="0">
                <a:latin typeface="Courier New" panose="02070309020205020404" pitchFamily="49" charset="0"/>
              </a:rPr>
            </a:br>
            <a:r>
              <a:rPr lang="en-US" altLang="en-US" dirty="0">
                <a:latin typeface="Courier New" panose="02070309020205020404" pitchFamily="49" charset="0"/>
              </a:rPr>
              <a:t>	while (in == out) </a:t>
            </a:r>
          </a:p>
          <a:p>
            <a:pPr marL="0" indent="0">
              <a:buFont typeface="Monotype Sorts" pitchFamily="2" charset="2"/>
              <a:buNone/>
            </a:pPr>
            <a:r>
              <a:rPr lang="en-US" altLang="en-US" dirty="0">
                <a:latin typeface="Courier New" panose="02070309020205020404" pitchFamily="49" charset="0"/>
              </a:rPr>
              <a:t>		; /* do nothing */</a:t>
            </a:r>
            <a:br>
              <a:rPr lang="en-US" altLang="en-US" dirty="0">
                <a:latin typeface="Courier New" panose="02070309020205020404" pitchFamily="49" charset="0"/>
              </a:rPr>
            </a:br>
            <a:r>
              <a:rPr lang="en-US" altLang="en-US" dirty="0">
                <a:latin typeface="Courier New" panose="02070309020205020404" pitchFamily="49" charset="0"/>
              </a:rPr>
              <a:t>	</a:t>
            </a:r>
            <a:r>
              <a:rPr lang="en-US" altLang="en-US" dirty="0" err="1">
                <a:latin typeface="Courier New" panose="02070309020205020404" pitchFamily="49" charset="0"/>
              </a:rPr>
              <a:t>next_consumed</a:t>
            </a:r>
            <a:r>
              <a:rPr lang="en-US" altLang="en-US" dirty="0">
                <a:latin typeface="Courier New" panose="02070309020205020404" pitchFamily="49" charset="0"/>
              </a:rPr>
              <a:t> = buffer[out]; </a:t>
            </a:r>
          </a:p>
          <a:p>
            <a:pPr marL="0" indent="0">
              <a:buFont typeface="Monotype Sorts" pitchFamily="2" charset="2"/>
              <a:buNone/>
            </a:pPr>
            <a:r>
              <a:rPr lang="en-US" altLang="en-US" dirty="0">
                <a:latin typeface="Courier New" panose="02070309020205020404" pitchFamily="49" charset="0"/>
              </a:rPr>
              <a:t>	out = (out + 1) % BUFFER_SIZE;</a:t>
            </a:r>
            <a:br>
              <a:rPr lang="en-US" altLang="en-US" dirty="0">
                <a:latin typeface="Courier New" panose="02070309020205020404" pitchFamily="49" charset="0"/>
              </a:rPr>
            </a:br>
            <a:endParaRPr lang="en-US" altLang="en-US" dirty="0">
              <a:latin typeface="Courier New" panose="02070309020205020404" pitchFamily="49" charset="0"/>
            </a:endParaRPr>
          </a:p>
          <a:p>
            <a:pPr marL="0" indent="0">
              <a:buFont typeface="Monotype Sorts" pitchFamily="2" charset="2"/>
              <a:buNone/>
            </a:pPr>
            <a:r>
              <a:rPr lang="en-US" altLang="en-US" dirty="0">
                <a:latin typeface="Courier New" panose="02070309020205020404" pitchFamily="49" charset="0"/>
              </a:rPr>
              <a:t>	/* consume the item in next consumed */ </a:t>
            </a:r>
          </a:p>
          <a:p>
            <a:pPr marL="0" indent="0">
              <a:buFont typeface="Monotype Sorts" pitchFamily="2" charset="2"/>
              <a:buNone/>
            </a:pPr>
            <a:r>
              <a:rPr lang="en-US" altLang="en-US" dirty="0">
                <a:latin typeface="Courier New" panose="02070309020205020404" pitchFamily="49" charset="0"/>
              </a:rPr>
              <a:t>}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 xmlns:a16="http://schemas.microsoft.com/office/drawing/2014/main" id="{4F257DF9-1EE6-954C-8744-C04BA947C665}"/>
              </a:ext>
            </a:extLst>
          </p:cNvPr>
          <p:cNvSpPr>
            <a:spLocks noGrp="1" noChangeArrowheads="1"/>
          </p:cNvSpPr>
          <p:nvPr>
            <p:ph type="title"/>
          </p:nvPr>
        </p:nvSpPr>
        <p:spPr>
          <a:xfrm>
            <a:off x="1379221" y="277813"/>
            <a:ext cx="7472680" cy="576262"/>
          </a:xfrm>
        </p:spPr>
        <p:txBody>
          <a:bodyPr/>
          <a:lstStyle/>
          <a:p>
            <a:r>
              <a:rPr lang="en-US" altLang="en-US" sz="2800" dirty="0"/>
              <a:t>Inter-Process Communication – Message Passing</a:t>
            </a:r>
          </a:p>
        </p:txBody>
      </p:sp>
      <p:sp>
        <p:nvSpPr>
          <p:cNvPr id="75778" name="Rectangle 3">
            <a:extLst>
              <a:ext uri="{FF2B5EF4-FFF2-40B4-BE49-F238E27FC236}">
                <a16:creationId xmlns="" xmlns:a16="http://schemas.microsoft.com/office/drawing/2014/main" id="{330B0D6F-4B35-744F-9DD8-B386ED69BD48}"/>
              </a:ext>
            </a:extLst>
          </p:cNvPr>
          <p:cNvSpPr>
            <a:spLocks noGrp="1" noChangeArrowheads="1"/>
          </p:cNvSpPr>
          <p:nvPr>
            <p:ph idx="1"/>
          </p:nvPr>
        </p:nvSpPr>
        <p:spPr>
          <a:xfrm>
            <a:off x="490538" y="1398494"/>
            <a:ext cx="8361362" cy="5019769"/>
          </a:xfrm>
        </p:spPr>
        <p:txBody>
          <a:bodyPr/>
          <a:lstStyle/>
          <a:p>
            <a:r>
              <a:rPr lang="en-US" altLang="en-US" dirty="0"/>
              <a:t>Mechanism for processes to communicate and to synchronize their actions</a:t>
            </a:r>
          </a:p>
          <a:p>
            <a:r>
              <a:rPr lang="en-US" altLang="en-US" dirty="0"/>
              <a:t>Message system – processes communicate with each other without resorting to shared variables</a:t>
            </a:r>
          </a:p>
          <a:p>
            <a:r>
              <a:rPr lang="en-US" altLang="en-US" dirty="0"/>
              <a:t>IPC facility provides two operations:</a:t>
            </a:r>
          </a:p>
          <a:p>
            <a:pPr lvl="1"/>
            <a:r>
              <a:rPr lang="en-US" altLang="en-US" dirty="0"/>
              <a:t>send(message)</a:t>
            </a:r>
          </a:p>
          <a:p>
            <a:pPr lvl="1"/>
            <a:r>
              <a:rPr lang="en-US" altLang="en-US" dirty="0"/>
              <a:t>receive(message)</a:t>
            </a:r>
          </a:p>
          <a:p>
            <a:r>
              <a:rPr lang="en-US" altLang="en-US" dirty="0"/>
              <a:t>The message size is either fixed or variable</a:t>
            </a:r>
          </a:p>
          <a:p>
            <a:pPr lvl="1"/>
            <a:endParaRPr lang="en-US"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 xmlns:a16="http://schemas.microsoft.com/office/drawing/2014/main" id="{78D556AD-DE2B-5040-917C-9AC76055A34D}"/>
              </a:ext>
            </a:extLst>
          </p:cNvPr>
          <p:cNvSpPr>
            <a:spLocks noGrp="1" noChangeArrowheads="1"/>
          </p:cNvSpPr>
          <p:nvPr>
            <p:ph type="title"/>
          </p:nvPr>
        </p:nvSpPr>
        <p:spPr/>
        <p:txBody>
          <a:bodyPr/>
          <a:lstStyle/>
          <a:p>
            <a:r>
              <a:rPr lang="en-US" altLang="en-US" dirty="0"/>
              <a:t>Message Passing (Cont.)</a:t>
            </a:r>
          </a:p>
        </p:txBody>
      </p:sp>
      <p:sp>
        <p:nvSpPr>
          <p:cNvPr id="77826" name="Rectangle 3">
            <a:extLst>
              <a:ext uri="{FF2B5EF4-FFF2-40B4-BE49-F238E27FC236}">
                <a16:creationId xmlns="" xmlns:a16="http://schemas.microsoft.com/office/drawing/2014/main" id="{9B0F8AF8-8211-7940-9009-DDA872D42B54}"/>
              </a:ext>
            </a:extLst>
          </p:cNvPr>
          <p:cNvSpPr>
            <a:spLocks noGrp="1" noChangeArrowheads="1"/>
          </p:cNvSpPr>
          <p:nvPr>
            <p:ph idx="1"/>
          </p:nvPr>
        </p:nvSpPr>
        <p:spPr/>
        <p:txBody>
          <a:bodyPr/>
          <a:lstStyle/>
          <a:p>
            <a:r>
              <a:rPr lang="en-US" altLang="en-US" dirty="0"/>
              <a:t>If processes P and Q wish to communicate, they need to:</a:t>
            </a:r>
          </a:p>
          <a:p>
            <a:pPr lvl="1"/>
            <a:r>
              <a:rPr lang="en-US" altLang="en-US" dirty="0"/>
              <a:t>Establish a communication link between them</a:t>
            </a:r>
          </a:p>
          <a:p>
            <a:pPr lvl="1"/>
            <a:r>
              <a:rPr lang="en-US" altLang="en-US" dirty="0"/>
              <a:t>Exchange messages via </a:t>
            </a:r>
            <a:r>
              <a:rPr lang="en-US" altLang="en-US" b="1" i="1" dirty="0">
                <a:solidFill>
                  <a:srgbClr val="0070C0"/>
                </a:solidFill>
              </a:rPr>
              <a:t>send/receive</a:t>
            </a:r>
          </a:p>
          <a:p>
            <a:r>
              <a:rPr lang="en-US" altLang="en-US" dirty="0"/>
              <a:t>Implementation issues:</a:t>
            </a:r>
          </a:p>
          <a:p>
            <a:pPr lvl="1"/>
            <a:r>
              <a:rPr lang="en-US" altLang="en-US" dirty="0"/>
              <a:t>How are links established?</a:t>
            </a:r>
          </a:p>
          <a:p>
            <a:pPr lvl="1"/>
            <a:r>
              <a:rPr lang="en-US" altLang="en-US" dirty="0"/>
              <a:t>Can a link be associated with more than two processes?</a:t>
            </a:r>
          </a:p>
          <a:p>
            <a:pPr lvl="1"/>
            <a:r>
              <a:rPr lang="en-US" altLang="en-US" dirty="0"/>
              <a:t>How many links can there be between every pair of communicating processes?</a:t>
            </a:r>
          </a:p>
          <a:p>
            <a:pPr lvl="1"/>
            <a:r>
              <a:rPr lang="en-US" altLang="en-US" dirty="0"/>
              <a:t>What is the capacity of a link?</a:t>
            </a:r>
          </a:p>
          <a:p>
            <a:pPr lvl="1"/>
            <a:r>
              <a:rPr lang="en-US" altLang="en-US" dirty="0"/>
              <a:t>Is the size of a message that the link can accommodate fixed or variable?</a:t>
            </a:r>
          </a:p>
          <a:p>
            <a:pPr lvl="1"/>
            <a:r>
              <a:rPr lang="en-US" altLang="en-US" dirty="0"/>
              <a:t>Is a link unidirectional or bi-directional?</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 xmlns:a16="http://schemas.microsoft.com/office/drawing/2014/main" id="{757067CF-65E3-A24C-89ED-A851C0FD95FC}"/>
              </a:ext>
            </a:extLst>
          </p:cNvPr>
          <p:cNvSpPr>
            <a:spLocks noGrp="1" noChangeArrowheads="1"/>
          </p:cNvSpPr>
          <p:nvPr>
            <p:ph type="title"/>
          </p:nvPr>
        </p:nvSpPr>
        <p:spPr/>
        <p:txBody>
          <a:bodyPr/>
          <a:lstStyle/>
          <a:p>
            <a:pPr eaLnBrk="1" hangingPunct="1"/>
            <a:r>
              <a:rPr lang="en-US" altLang="en-US"/>
              <a:t>Process Concept</a:t>
            </a:r>
          </a:p>
        </p:txBody>
      </p:sp>
      <p:sp>
        <p:nvSpPr>
          <p:cNvPr id="11266" name="Rectangle 3">
            <a:extLst>
              <a:ext uri="{FF2B5EF4-FFF2-40B4-BE49-F238E27FC236}">
                <a16:creationId xmlns="" xmlns:a16="http://schemas.microsoft.com/office/drawing/2014/main" id="{A12DF080-F029-4A4D-8DEE-566B33B5BBD8}"/>
              </a:ext>
            </a:extLst>
          </p:cNvPr>
          <p:cNvSpPr>
            <a:spLocks noGrp="1" noChangeArrowheads="1"/>
          </p:cNvSpPr>
          <p:nvPr>
            <p:ph idx="1"/>
          </p:nvPr>
        </p:nvSpPr>
        <p:spPr/>
        <p:txBody>
          <a:bodyPr/>
          <a:lstStyle/>
          <a:p>
            <a:pPr>
              <a:lnSpc>
                <a:spcPct val="90000"/>
              </a:lnSpc>
            </a:pPr>
            <a:r>
              <a:rPr lang="en-US" altLang="en-US" dirty="0"/>
              <a:t>An operating system executes a variety of programs that run as processes</a:t>
            </a:r>
          </a:p>
          <a:p>
            <a:pPr>
              <a:lnSpc>
                <a:spcPct val="90000"/>
              </a:lnSpc>
            </a:pPr>
            <a:r>
              <a:rPr lang="en-US" altLang="en-US" b="1" i="1" dirty="0">
                <a:solidFill>
                  <a:srgbClr val="0070C0"/>
                </a:solidFill>
              </a:rPr>
              <a:t>Process</a:t>
            </a:r>
            <a:r>
              <a:rPr lang="en-US" altLang="en-US" dirty="0"/>
              <a:t> – a program in execution; process execution must progress in sequential fashion</a:t>
            </a:r>
          </a:p>
          <a:p>
            <a:r>
              <a:rPr lang="en-US" altLang="en-US" dirty="0"/>
              <a:t>Multiple parts</a:t>
            </a:r>
          </a:p>
          <a:p>
            <a:pPr lvl="1"/>
            <a:r>
              <a:rPr lang="en-US" altLang="en-US" dirty="0"/>
              <a:t>The </a:t>
            </a:r>
            <a:r>
              <a:rPr lang="en-US" altLang="en-US" i="1" dirty="0">
                <a:solidFill>
                  <a:srgbClr val="0070C0"/>
                </a:solidFill>
              </a:rPr>
              <a:t>program code</a:t>
            </a:r>
            <a:r>
              <a:rPr lang="en-US" altLang="en-US" dirty="0"/>
              <a:t>, also called </a:t>
            </a:r>
            <a:r>
              <a:rPr lang="en-US" altLang="en-US" b="1" i="1" dirty="0">
                <a:solidFill>
                  <a:srgbClr val="0070C0"/>
                </a:solidFill>
              </a:rPr>
              <a:t>text</a:t>
            </a:r>
            <a:r>
              <a:rPr lang="en-US" altLang="en-US" i="1" dirty="0">
                <a:solidFill>
                  <a:srgbClr val="0070C0"/>
                </a:solidFill>
              </a:rPr>
              <a:t> section</a:t>
            </a:r>
          </a:p>
          <a:p>
            <a:pPr lvl="1"/>
            <a:r>
              <a:rPr lang="en-US" altLang="en-US" dirty="0"/>
              <a:t>Current activity including</a:t>
            </a:r>
            <a:r>
              <a:rPr lang="en-US" altLang="en-US" b="1" dirty="0">
                <a:solidFill>
                  <a:srgbClr val="3366FF"/>
                </a:solidFill>
              </a:rPr>
              <a:t> </a:t>
            </a:r>
            <a:r>
              <a:rPr lang="en-US" altLang="en-US" i="1" dirty="0">
                <a:solidFill>
                  <a:srgbClr val="0070C0"/>
                </a:solidFill>
              </a:rPr>
              <a:t>program counter</a:t>
            </a:r>
            <a:r>
              <a:rPr lang="en-US" altLang="en-US" dirty="0"/>
              <a:t>, and </a:t>
            </a:r>
            <a:r>
              <a:rPr lang="en-US" altLang="en-US" i="1" dirty="0">
                <a:solidFill>
                  <a:srgbClr val="0070C0"/>
                </a:solidFill>
              </a:rPr>
              <a:t>processor registers</a:t>
            </a:r>
          </a:p>
          <a:p>
            <a:pPr lvl="1"/>
            <a:r>
              <a:rPr lang="en-US" altLang="en-US" b="1" i="1" dirty="0">
                <a:solidFill>
                  <a:srgbClr val="0070C0"/>
                </a:solidFill>
              </a:rPr>
              <a:t>Stack</a:t>
            </a:r>
            <a:r>
              <a:rPr lang="en-US" altLang="en-US" b="1" dirty="0"/>
              <a:t> </a:t>
            </a:r>
            <a:r>
              <a:rPr lang="en-US" altLang="en-US" i="1" dirty="0">
                <a:solidFill>
                  <a:srgbClr val="0070C0"/>
                </a:solidFill>
              </a:rPr>
              <a:t>section </a:t>
            </a:r>
            <a:r>
              <a:rPr lang="en-US" altLang="en-US" dirty="0"/>
              <a:t>containing temporary data</a:t>
            </a:r>
          </a:p>
          <a:p>
            <a:pPr lvl="2"/>
            <a:r>
              <a:rPr lang="en-US" altLang="en-US" dirty="0"/>
              <a:t>Function parameters, return addresses, local variables</a:t>
            </a:r>
          </a:p>
          <a:p>
            <a:pPr lvl="1"/>
            <a:r>
              <a:rPr lang="en-US" altLang="en-US" b="1" i="1" dirty="0">
                <a:solidFill>
                  <a:srgbClr val="0070C0"/>
                </a:solidFill>
              </a:rPr>
              <a:t>Data</a:t>
            </a:r>
            <a:r>
              <a:rPr lang="en-US" altLang="en-US" i="1" dirty="0">
                <a:solidFill>
                  <a:srgbClr val="0070C0"/>
                </a:solidFill>
              </a:rPr>
              <a:t> section </a:t>
            </a:r>
            <a:r>
              <a:rPr lang="en-US" altLang="en-US" dirty="0"/>
              <a:t>containing global variables</a:t>
            </a:r>
          </a:p>
          <a:p>
            <a:pPr lvl="1"/>
            <a:r>
              <a:rPr lang="en-US" altLang="en-US" b="1" i="1" dirty="0">
                <a:solidFill>
                  <a:srgbClr val="0070C0"/>
                </a:solidFill>
              </a:rPr>
              <a:t>Heap</a:t>
            </a:r>
            <a:r>
              <a:rPr lang="en-US" altLang="en-US" b="1" dirty="0"/>
              <a:t> </a:t>
            </a:r>
            <a:r>
              <a:rPr lang="en-US" altLang="en-US" i="1" dirty="0">
                <a:solidFill>
                  <a:srgbClr val="0070C0"/>
                </a:solidFill>
              </a:rPr>
              <a:t>section </a:t>
            </a:r>
            <a:r>
              <a:rPr lang="en-US" altLang="en-US" dirty="0"/>
              <a:t>containing memory dynamically allocated during run time</a:t>
            </a:r>
          </a:p>
          <a:p>
            <a:pPr>
              <a:lnSpc>
                <a:spcPct val="90000"/>
              </a:lnSpc>
              <a:buFont typeface="Monotype Sorts" pitchFamily="2" charset="2"/>
              <a:buNone/>
            </a:pPr>
            <a:endParaRPr lang="en-US" altLang="en-US" dirty="0"/>
          </a:p>
          <a:p>
            <a:pPr>
              <a:lnSpc>
                <a:spcPct val="90000"/>
              </a:lnSpc>
              <a:buFont typeface="Monotype Sorts" pitchFamily="2" charset="2"/>
              <a:buNone/>
            </a:pPr>
            <a:endParaRPr lang="en-US"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3" name="Rectangle 2">
            <a:extLst>
              <a:ext uri="{FF2B5EF4-FFF2-40B4-BE49-F238E27FC236}">
                <a16:creationId xmlns="" xmlns:a16="http://schemas.microsoft.com/office/drawing/2014/main" id="{56CF445A-5633-BA47-ABEB-CC1F9F402F71}"/>
              </a:ext>
            </a:extLst>
          </p:cNvPr>
          <p:cNvSpPr>
            <a:spLocks noGrp="1" noChangeArrowheads="1"/>
          </p:cNvSpPr>
          <p:nvPr>
            <p:ph type="title"/>
          </p:nvPr>
        </p:nvSpPr>
        <p:spPr/>
        <p:txBody>
          <a:bodyPr/>
          <a:lstStyle/>
          <a:p>
            <a:r>
              <a:rPr lang="en-US" altLang="en-US"/>
              <a:t>Message Passing (Cont.)</a:t>
            </a:r>
          </a:p>
        </p:txBody>
      </p:sp>
      <p:sp>
        <p:nvSpPr>
          <p:cNvPr id="79874" name="Rectangle 3">
            <a:extLst>
              <a:ext uri="{FF2B5EF4-FFF2-40B4-BE49-F238E27FC236}">
                <a16:creationId xmlns="" xmlns:a16="http://schemas.microsoft.com/office/drawing/2014/main" id="{1D0D95A5-B488-0846-A250-C7FCBB814C22}"/>
              </a:ext>
            </a:extLst>
          </p:cNvPr>
          <p:cNvSpPr>
            <a:spLocks noGrp="1" noChangeArrowheads="1"/>
          </p:cNvSpPr>
          <p:nvPr>
            <p:ph idx="1"/>
          </p:nvPr>
        </p:nvSpPr>
        <p:spPr/>
        <p:txBody>
          <a:bodyPr/>
          <a:lstStyle/>
          <a:p>
            <a:r>
              <a:rPr lang="en-US" altLang="en-US" dirty="0"/>
              <a:t>Implementation of communication link</a:t>
            </a:r>
          </a:p>
          <a:p>
            <a:pPr lvl="1"/>
            <a:r>
              <a:rPr lang="en-US" altLang="en-US" b="1" dirty="0">
                <a:solidFill>
                  <a:srgbClr val="0070C0"/>
                </a:solidFill>
              </a:rPr>
              <a:t>Physical</a:t>
            </a:r>
            <a:endParaRPr lang="en-US" altLang="en-US" dirty="0"/>
          </a:p>
          <a:p>
            <a:pPr lvl="2"/>
            <a:r>
              <a:rPr lang="en-US" altLang="en-US" dirty="0"/>
              <a:t>Shared memory</a:t>
            </a:r>
          </a:p>
          <a:p>
            <a:pPr lvl="2"/>
            <a:r>
              <a:rPr lang="en-US" altLang="en-US" dirty="0"/>
              <a:t>Hardware bus</a:t>
            </a:r>
          </a:p>
          <a:p>
            <a:pPr lvl="2"/>
            <a:r>
              <a:rPr lang="en-US" altLang="en-US" dirty="0"/>
              <a:t>Network equipment</a:t>
            </a:r>
          </a:p>
          <a:p>
            <a:pPr lvl="1"/>
            <a:r>
              <a:rPr lang="en-US" altLang="en-US" b="1" dirty="0">
                <a:solidFill>
                  <a:srgbClr val="0070C0"/>
                </a:solidFill>
              </a:rPr>
              <a:t>Logical</a:t>
            </a:r>
          </a:p>
          <a:p>
            <a:pPr lvl="2"/>
            <a:r>
              <a:rPr lang="en-US" altLang="en-US" dirty="0"/>
              <a:t>Direct or indirect</a:t>
            </a:r>
          </a:p>
          <a:p>
            <a:pPr lvl="2"/>
            <a:r>
              <a:rPr lang="en-US" altLang="en-US" dirty="0"/>
              <a:t>Synchronous or asynchronous</a:t>
            </a:r>
          </a:p>
          <a:p>
            <a:pPr lvl="2"/>
            <a:r>
              <a:rPr lang="en-US" altLang="en-US" dirty="0"/>
              <a:t>Automatic or explicit buffering</a:t>
            </a:r>
          </a:p>
          <a:p>
            <a:pPr lvl="2"/>
            <a:r>
              <a:rPr lang="en-US" altLang="en-US" dirty="0"/>
              <a:t>Network protocols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 xmlns:a16="http://schemas.microsoft.com/office/drawing/2014/main" id="{13877810-D18D-174D-B719-2C6F38E619BF}"/>
              </a:ext>
            </a:extLst>
          </p:cNvPr>
          <p:cNvSpPr>
            <a:spLocks noGrp="1" noChangeArrowheads="1"/>
          </p:cNvSpPr>
          <p:nvPr>
            <p:ph type="title"/>
          </p:nvPr>
        </p:nvSpPr>
        <p:spPr/>
        <p:txBody>
          <a:bodyPr/>
          <a:lstStyle/>
          <a:p>
            <a:pPr eaLnBrk="1" hangingPunct="1"/>
            <a:r>
              <a:rPr lang="en-US" altLang="en-US"/>
              <a:t>Direct Communication</a:t>
            </a:r>
          </a:p>
        </p:txBody>
      </p:sp>
      <p:sp>
        <p:nvSpPr>
          <p:cNvPr id="81922" name="Rectangle 3">
            <a:extLst>
              <a:ext uri="{FF2B5EF4-FFF2-40B4-BE49-F238E27FC236}">
                <a16:creationId xmlns="" xmlns:a16="http://schemas.microsoft.com/office/drawing/2014/main" id="{E68615B7-857E-D844-9A81-40E9635C012C}"/>
              </a:ext>
            </a:extLst>
          </p:cNvPr>
          <p:cNvSpPr>
            <a:spLocks noGrp="1" noChangeArrowheads="1"/>
          </p:cNvSpPr>
          <p:nvPr>
            <p:ph idx="1"/>
          </p:nvPr>
        </p:nvSpPr>
        <p:spPr/>
        <p:txBody>
          <a:bodyPr/>
          <a:lstStyle/>
          <a:p>
            <a:r>
              <a:rPr lang="en-US" altLang="en-US" dirty="0"/>
              <a:t>Processes must name each other explicitly:</a:t>
            </a:r>
          </a:p>
          <a:p>
            <a:pPr lvl="1"/>
            <a:r>
              <a:rPr lang="en-US" altLang="en-US" b="1" dirty="0">
                <a:solidFill>
                  <a:srgbClr val="0070C0"/>
                </a:solidFill>
                <a:latin typeface="Courier New" panose="02070309020205020404" pitchFamily="49" charset="0"/>
              </a:rPr>
              <a:t>send</a:t>
            </a:r>
            <a:r>
              <a:rPr lang="en-US" altLang="en-US" dirty="0">
                <a:solidFill>
                  <a:srgbClr val="0070C0"/>
                </a:solidFill>
              </a:rPr>
              <a:t> (</a:t>
            </a:r>
            <a:r>
              <a:rPr lang="en-US" altLang="en-US" i="1" dirty="0">
                <a:solidFill>
                  <a:srgbClr val="0070C0"/>
                </a:solidFill>
              </a:rPr>
              <a:t>P, message</a:t>
            </a:r>
            <a:r>
              <a:rPr lang="en-US" altLang="en-US" dirty="0">
                <a:solidFill>
                  <a:srgbClr val="0070C0"/>
                </a:solidFill>
              </a:rPr>
              <a:t>) </a:t>
            </a:r>
            <a:r>
              <a:rPr lang="en-US" altLang="en-US" dirty="0"/>
              <a:t>– send a message to process P</a:t>
            </a:r>
          </a:p>
          <a:p>
            <a:pPr lvl="1"/>
            <a:r>
              <a:rPr lang="en-US" altLang="en-US" b="1" dirty="0">
                <a:solidFill>
                  <a:srgbClr val="0070C0"/>
                </a:solidFill>
                <a:latin typeface="Courier New" panose="02070309020205020404" pitchFamily="49" charset="0"/>
              </a:rPr>
              <a:t>receive</a:t>
            </a:r>
            <a:r>
              <a:rPr lang="en-US" altLang="en-US" dirty="0">
                <a:solidFill>
                  <a:srgbClr val="0070C0"/>
                </a:solidFill>
              </a:rPr>
              <a:t>(</a:t>
            </a:r>
            <a:r>
              <a:rPr lang="en-US" altLang="en-US" i="1" dirty="0">
                <a:solidFill>
                  <a:srgbClr val="0070C0"/>
                </a:solidFill>
              </a:rPr>
              <a:t>Q, message</a:t>
            </a:r>
            <a:r>
              <a:rPr lang="en-US" altLang="en-US" dirty="0">
                <a:solidFill>
                  <a:srgbClr val="0070C0"/>
                </a:solidFill>
              </a:rPr>
              <a:t>) </a:t>
            </a:r>
            <a:r>
              <a:rPr lang="en-US" altLang="en-US" dirty="0"/>
              <a:t>– receive a message from process Q</a:t>
            </a:r>
          </a:p>
          <a:p>
            <a:r>
              <a:rPr lang="en-US" altLang="en-US" dirty="0"/>
              <a:t>Properties of communication link</a:t>
            </a:r>
          </a:p>
          <a:p>
            <a:pPr lvl="1"/>
            <a:r>
              <a:rPr lang="en-US" altLang="en-US" dirty="0"/>
              <a:t>Links are established automatically</a:t>
            </a:r>
          </a:p>
          <a:p>
            <a:pPr lvl="1"/>
            <a:r>
              <a:rPr lang="en-US" altLang="en-US" dirty="0"/>
              <a:t>A link is associated with exactly one pair of communicating processes</a:t>
            </a:r>
          </a:p>
          <a:p>
            <a:pPr lvl="1"/>
            <a:r>
              <a:rPr lang="en-US" altLang="en-US" dirty="0"/>
              <a:t>Between each pair there exists exactly one link</a:t>
            </a:r>
          </a:p>
          <a:p>
            <a:pPr lvl="1"/>
            <a:r>
              <a:rPr lang="en-US" altLang="en-US" dirty="0"/>
              <a:t>The link may be unidirectional, but is usually bi-directional</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 xmlns:a16="http://schemas.microsoft.com/office/drawing/2014/main" id="{01A7435A-E59C-5E42-BA73-0DB78252230A}"/>
              </a:ext>
            </a:extLst>
          </p:cNvPr>
          <p:cNvSpPr>
            <a:spLocks noGrp="1" noChangeArrowheads="1"/>
          </p:cNvSpPr>
          <p:nvPr>
            <p:ph type="title"/>
          </p:nvPr>
        </p:nvSpPr>
        <p:spPr/>
        <p:txBody>
          <a:bodyPr/>
          <a:lstStyle/>
          <a:p>
            <a:pPr eaLnBrk="1" hangingPunct="1"/>
            <a:r>
              <a:rPr lang="en-US" altLang="en-US"/>
              <a:t>Indirect Communication</a:t>
            </a:r>
          </a:p>
        </p:txBody>
      </p:sp>
      <p:sp>
        <p:nvSpPr>
          <p:cNvPr id="83970" name="Rectangle 3">
            <a:extLst>
              <a:ext uri="{FF2B5EF4-FFF2-40B4-BE49-F238E27FC236}">
                <a16:creationId xmlns="" xmlns:a16="http://schemas.microsoft.com/office/drawing/2014/main" id="{1EA5BA73-B1B2-4545-9A3B-04DF31EEBAFB}"/>
              </a:ext>
            </a:extLst>
          </p:cNvPr>
          <p:cNvSpPr>
            <a:spLocks noGrp="1" noChangeArrowheads="1"/>
          </p:cNvSpPr>
          <p:nvPr>
            <p:ph idx="1"/>
          </p:nvPr>
        </p:nvSpPr>
        <p:spPr/>
        <p:txBody>
          <a:bodyPr/>
          <a:lstStyle/>
          <a:p>
            <a:r>
              <a:rPr lang="en-US" altLang="en-US" dirty="0"/>
              <a:t>Messages are directed and received from </a:t>
            </a:r>
            <a:r>
              <a:rPr lang="en-US" altLang="en-US" i="1" dirty="0">
                <a:solidFill>
                  <a:srgbClr val="0070C0"/>
                </a:solidFill>
              </a:rPr>
              <a:t>mailboxes</a:t>
            </a:r>
            <a:r>
              <a:rPr lang="en-US" altLang="en-US" dirty="0"/>
              <a:t> (also referred to as </a:t>
            </a:r>
            <a:r>
              <a:rPr lang="en-US" altLang="en-US" i="1" dirty="0">
                <a:solidFill>
                  <a:srgbClr val="0070C0"/>
                </a:solidFill>
              </a:rPr>
              <a:t>ports</a:t>
            </a:r>
            <a:r>
              <a:rPr lang="en-US" altLang="en-US" dirty="0"/>
              <a:t>)</a:t>
            </a:r>
          </a:p>
          <a:p>
            <a:pPr lvl="1"/>
            <a:r>
              <a:rPr lang="en-US" altLang="en-US" dirty="0"/>
              <a:t>Each mailbox has a </a:t>
            </a:r>
            <a:r>
              <a:rPr lang="en-US" altLang="en-US" i="1" dirty="0">
                <a:solidFill>
                  <a:srgbClr val="0070C0"/>
                </a:solidFill>
              </a:rPr>
              <a:t>unique ID</a:t>
            </a:r>
          </a:p>
          <a:p>
            <a:pPr lvl="1"/>
            <a:r>
              <a:rPr lang="en-US" altLang="en-US" dirty="0"/>
              <a:t>Processes can communicate </a:t>
            </a:r>
            <a:r>
              <a:rPr lang="en-US" altLang="en-US" i="1" dirty="0">
                <a:solidFill>
                  <a:srgbClr val="0070C0"/>
                </a:solidFill>
              </a:rPr>
              <a:t>only if they share a mailbox</a:t>
            </a:r>
          </a:p>
          <a:p>
            <a:r>
              <a:rPr lang="en-US" altLang="en-US" dirty="0"/>
              <a:t>Properties of communication link</a:t>
            </a:r>
          </a:p>
          <a:p>
            <a:pPr lvl="1"/>
            <a:r>
              <a:rPr lang="en-US" altLang="en-US" dirty="0"/>
              <a:t>Link established only if processes share a common mailbox</a:t>
            </a:r>
          </a:p>
          <a:p>
            <a:pPr lvl="1"/>
            <a:r>
              <a:rPr lang="en-US" altLang="en-US" dirty="0"/>
              <a:t>A link may be associated with many processes</a:t>
            </a:r>
          </a:p>
          <a:p>
            <a:pPr lvl="1"/>
            <a:r>
              <a:rPr lang="en-US" altLang="en-US" dirty="0"/>
              <a:t>Each pair of processes may share several communication links</a:t>
            </a:r>
          </a:p>
          <a:p>
            <a:pPr lvl="1"/>
            <a:r>
              <a:rPr lang="en-US" altLang="en-US" dirty="0"/>
              <a:t>Link may be unidirectional or bi-directional</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 xmlns:a16="http://schemas.microsoft.com/office/drawing/2014/main" id="{477B129F-E2E2-1C46-9469-809982E10274}"/>
              </a:ext>
            </a:extLst>
          </p:cNvPr>
          <p:cNvSpPr>
            <a:spLocks noGrp="1" noChangeArrowheads="1"/>
          </p:cNvSpPr>
          <p:nvPr>
            <p:ph type="title"/>
          </p:nvPr>
        </p:nvSpPr>
        <p:spPr/>
        <p:txBody>
          <a:bodyPr/>
          <a:lstStyle/>
          <a:p>
            <a:pPr eaLnBrk="1" hangingPunct="1"/>
            <a:r>
              <a:rPr lang="en-US" altLang="en-US" dirty="0"/>
              <a:t>Indirect Communication (Cont.)</a:t>
            </a:r>
          </a:p>
        </p:txBody>
      </p:sp>
      <p:sp>
        <p:nvSpPr>
          <p:cNvPr id="86018" name="Rectangle 3">
            <a:extLst>
              <a:ext uri="{FF2B5EF4-FFF2-40B4-BE49-F238E27FC236}">
                <a16:creationId xmlns="" xmlns:a16="http://schemas.microsoft.com/office/drawing/2014/main" id="{1CADAFF7-23B9-D243-A79C-8D165011A537}"/>
              </a:ext>
            </a:extLst>
          </p:cNvPr>
          <p:cNvSpPr>
            <a:spLocks noGrp="1" noChangeArrowheads="1"/>
          </p:cNvSpPr>
          <p:nvPr>
            <p:ph idx="1"/>
          </p:nvPr>
        </p:nvSpPr>
        <p:spPr/>
        <p:txBody>
          <a:bodyPr/>
          <a:lstStyle/>
          <a:p>
            <a:r>
              <a:rPr lang="en-US" altLang="en-US" dirty="0"/>
              <a:t>Operations</a:t>
            </a:r>
          </a:p>
          <a:p>
            <a:pPr lvl="1"/>
            <a:r>
              <a:rPr lang="en-US" altLang="en-US" dirty="0"/>
              <a:t>create a new mailbox (or port)</a:t>
            </a:r>
          </a:p>
          <a:p>
            <a:pPr lvl="1"/>
            <a:r>
              <a:rPr lang="en-US" altLang="en-US" dirty="0"/>
              <a:t>send and receive messages through mailbox</a:t>
            </a:r>
          </a:p>
          <a:p>
            <a:pPr lvl="1"/>
            <a:r>
              <a:rPr lang="en-US" altLang="en-US" dirty="0"/>
              <a:t>destroy a mailbox</a:t>
            </a:r>
          </a:p>
          <a:p>
            <a:r>
              <a:rPr lang="en-US" altLang="en-US" b="1" dirty="0">
                <a:solidFill>
                  <a:srgbClr val="0070C0"/>
                </a:solidFill>
              </a:rPr>
              <a:t>Primitives</a:t>
            </a:r>
            <a:r>
              <a:rPr lang="en-US" altLang="en-US" dirty="0"/>
              <a:t> are defined as:</a:t>
            </a:r>
          </a:p>
          <a:p>
            <a:pPr lvl="1"/>
            <a:r>
              <a:rPr lang="en-US" altLang="en-US" dirty="0"/>
              <a:t>	</a:t>
            </a:r>
            <a:r>
              <a:rPr lang="en-US" altLang="en-US" b="1" dirty="0">
                <a:solidFill>
                  <a:srgbClr val="0070C0"/>
                </a:solidFill>
                <a:latin typeface="Courier New" panose="02070309020205020404" pitchFamily="49" charset="0"/>
              </a:rPr>
              <a:t>send</a:t>
            </a:r>
            <a:r>
              <a:rPr lang="en-US" altLang="en-US" dirty="0">
                <a:solidFill>
                  <a:srgbClr val="0070C0"/>
                </a:solidFill>
              </a:rPr>
              <a:t>(</a:t>
            </a:r>
            <a:r>
              <a:rPr lang="en-US" altLang="en-US" i="1" dirty="0">
                <a:solidFill>
                  <a:srgbClr val="0070C0"/>
                </a:solidFill>
              </a:rPr>
              <a:t>A, message</a:t>
            </a:r>
            <a:r>
              <a:rPr lang="en-US" altLang="en-US" dirty="0">
                <a:solidFill>
                  <a:srgbClr val="0070C0"/>
                </a:solidFill>
              </a:rPr>
              <a:t>) </a:t>
            </a:r>
            <a:r>
              <a:rPr lang="en-US" altLang="en-US" dirty="0"/>
              <a:t>– send a message to mailbox A</a:t>
            </a:r>
          </a:p>
          <a:p>
            <a:pPr lvl="1"/>
            <a:r>
              <a:rPr lang="en-US" altLang="en-US" dirty="0"/>
              <a:t>	</a:t>
            </a:r>
            <a:r>
              <a:rPr lang="en-US" altLang="en-US" b="1" dirty="0">
                <a:solidFill>
                  <a:srgbClr val="0070C0"/>
                </a:solidFill>
                <a:latin typeface="Courier New" panose="02070309020205020404" pitchFamily="49" charset="0"/>
              </a:rPr>
              <a:t>receive</a:t>
            </a:r>
            <a:r>
              <a:rPr lang="en-US" altLang="en-US" dirty="0">
                <a:solidFill>
                  <a:srgbClr val="0070C0"/>
                </a:solidFill>
              </a:rPr>
              <a:t>(</a:t>
            </a:r>
            <a:r>
              <a:rPr lang="en-US" altLang="en-US" i="1" dirty="0">
                <a:solidFill>
                  <a:srgbClr val="0070C0"/>
                </a:solidFill>
              </a:rPr>
              <a:t>A, message</a:t>
            </a:r>
            <a:r>
              <a:rPr lang="en-US" altLang="en-US" dirty="0">
                <a:solidFill>
                  <a:srgbClr val="0070C0"/>
                </a:solidFill>
              </a:rPr>
              <a:t>) </a:t>
            </a:r>
            <a:r>
              <a:rPr lang="en-US" altLang="en-US" dirty="0"/>
              <a:t>– receive a message from mailbox A</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 xmlns:a16="http://schemas.microsoft.com/office/drawing/2014/main" id="{477B129F-E2E2-1C46-9469-809982E10274}"/>
              </a:ext>
            </a:extLst>
          </p:cNvPr>
          <p:cNvSpPr>
            <a:spLocks noGrp="1" noChangeArrowheads="1"/>
          </p:cNvSpPr>
          <p:nvPr>
            <p:ph type="title"/>
          </p:nvPr>
        </p:nvSpPr>
        <p:spPr/>
        <p:txBody>
          <a:bodyPr/>
          <a:lstStyle/>
          <a:p>
            <a:pPr eaLnBrk="1" hangingPunct="1"/>
            <a:r>
              <a:rPr lang="en-US" altLang="en-US" dirty="0"/>
              <a:t>Indirect Communication (Cont.)</a:t>
            </a:r>
          </a:p>
        </p:txBody>
      </p:sp>
      <p:sp>
        <p:nvSpPr>
          <p:cNvPr id="86018" name="Rectangle 3">
            <a:extLst>
              <a:ext uri="{FF2B5EF4-FFF2-40B4-BE49-F238E27FC236}">
                <a16:creationId xmlns="" xmlns:a16="http://schemas.microsoft.com/office/drawing/2014/main" id="{1CADAFF7-23B9-D243-A79C-8D165011A537}"/>
              </a:ext>
            </a:extLst>
          </p:cNvPr>
          <p:cNvSpPr>
            <a:spLocks noGrp="1" noChangeArrowheads="1"/>
          </p:cNvSpPr>
          <p:nvPr>
            <p:ph idx="1"/>
          </p:nvPr>
        </p:nvSpPr>
        <p:spPr/>
        <p:txBody>
          <a:bodyPr/>
          <a:lstStyle/>
          <a:p>
            <a:r>
              <a:rPr lang="en-US" altLang="en-US" b="1" dirty="0">
                <a:solidFill>
                  <a:srgbClr val="0070C0"/>
                </a:solidFill>
              </a:rPr>
              <a:t>Mailbox sharing</a:t>
            </a:r>
          </a:p>
          <a:p>
            <a:pPr lvl="1"/>
            <a:r>
              <a:rPr lang="en-US" altLang="en-US" b="1" u="sng" dirty="0"/>
              <a:t>Example</a:t>
            </a:r>
          </a:p>
          <a:p>
            <a:pPr lvl="2"/>
            <a:r>
              <a:rPr lang="en-US" altLang="en-US" i="1" dirty="0"/>
              <a:t>P</a:t>
            </a:r>
            <a:r>
              <a:rPr lang="en-US" altLang="en-US" i="1" baseline="-25000" dirty="0"/>
              <a:t>1</a:t>
            </a:r>
            <a:r>
              <a:rPr lang="en-US" altLang="en-US" i="1" dirty="0"/>
              <a:t>, P</a:t>
            </a:r>
            <a:r>
              <a:rPr lang="en-US" altLang="en-US" i="1" baseline="-25000" dirty="0"/>
              <a:t>2</a:t>
            </a:r>
            <a:r>
              <a:rPr lang="en-US" altLang="en-US" i="1" dirty="0"/>
              <a:t>,</a:t>
            </a:r>
            <a:r>
              <a:rPr lang="en-US" altLang="en-US" dirty="0"/>
              <a:t> and</a:t>
            </a:r>
            <a:r>
              <a:rPr lang="en-US" altLang="en-US" i="1" dirty="0"/>
              <a:t> P</a:t>
            </a:r>
            <a:r>
              <a:rPr lang="en-US" altLang="en-US" i="1" baseline="-25000" dirty="0"/>
              <a:t>3</a:t>
            </a:r>
            <a:r>
              <a:rPr lang="en-US" altLang="en-US" dirty="0"/>
              <a:t> share mailbox A, </a:t>
            </a:r>
          </a:p>
          <a:p>
            <a:pPr lvl="2"/>
            <a:r>
              <a:rPr lang="en-US" altLang="en-US" i="1" dirty="0"/>
              <a:t>P</a:t>
            </a:r>
            <a:r>
              <a:rPr lang="en-US" altLang="en-US" i="1" baseline="-25000" dirty="0"/>
              <a:t>1</a:t>
            </a:r>
            <a:r>
              <a:rPr lang="en-US" altLang="en-US" dirty="0"/>
              <a:t> sends; </a:t>
            </a:r>
            <a:r>
              <a:rPr lang="en-US" altLang="en-US" i="1" dirty="0"/>
              <a:t>P</a:t>
            </a:r>
            <a:r>
              <a:rPr lang="en-US" altLang="en-US" i="1" baseline="-25000" dirty="0"/>
              <a:t>2</a:t>
            </a:r>
            <a:r>
              <a:rPr lang="en-US" altLang="en-US" i="1" dirty="0"/>
              <a:t> </a:t>
            </a:r>
            <a:r>
              <a:rPr lang="en-US" altLang="en-US" dirty="0"/>
              <a:t>and</a:t>
            </a:r>
            <a:r>
              <a:rPr lang="en-US" altLang="en-US" i="1" dirty="0"/>
              <a:t> P</a:t>
            </a:r>
            <a:r>
              <a:rPr lang="en-US" altLang="en-US" i="1" baseline="-25000" dirty="0"/>
              <a:t>3</a:t>
            </a:r>
            <a:r>
              <a:rPr lang="en-US" altLang="en-US" dirty="0"/>
              <a:t> receive. </a:t>
            </a:r>
          </a:p>
          <a:p>
            <a:pPr lvl="2"/>
            <a:r>
              <a:rPr lang="en-US" altLang="en-US" dirty="0"/>
              <a:t>Who gets the message?</a:t>
            </a:r>
          </a:p>
          <a:p>
            <a:pPr lvl="1"/>
            <a:r>
              <a:rPr lang="en-US" altLang="en-US" b="1" u="sng" dirty="0"/>
              <a:t>Solutions</a:t>
            </a:r>
          </a:p>
          <a:p>
            <a:pPr lvl="2"/>
            <a:r>
              <a:rPr lang="en-US" altLang="en-US" dirty="0"/>
              <a:t>Allow a link to be associated with at most two processes</a:t>
            </a:r>
          </a:p>
          <a:p>
            <a:pPr lvl="2"/>
            <a:r>
              <a:rPr lang="en-US" altLang="en-US" dirty="0"/>
              <a:t>Allow only one process at a time to execute a receive operation</a:t>
            </a:r>
          </a:p>
          <a:p>
            <a:pPr lvl="2"/>
            <a:r>
              <a:rPr lang="en-US" altLang="en-US" dirty="0"/>
              <a:t>Allow the system to select arbitrarily the receiver. Sender is notified who the receiver was</a:t>
            </a:r>
          </a:p>
        </p:txBody>
      </p:sp>
    </p:spTree>
    <p:extLst>
      <p:ext uri="{BB962C8B-B14F-4D97-AF65-F5344CB8AC3E}">
        <p14:creationId xmlns:p14="http://schemas.microsoft.com/office/powerpoint/2010/main" val="11421207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a:extLst>
              <a:ext uri="{FF2B5EF4-FFF2-40B4-BE49-F238E27FC236}">
                <a16:creationId xmlns="" xmlns:a16="http://schemas.microsoft.com/office/drawing/2014/main" id="{23DAE695-CE4B-F44B-9BD4-5D2E7DF467BE}"/>
              </a:ext>
            </a:extLst>
          </p:cNvPr>
          <p:cNvSpPr>
            <a:spLocks noGrp="1" noChangeArrowheads="1"/>
          </p:cNvSpPr>
          <p:nvPr>
            <p:ph type="title"/>
          </p:nvPr>
        </p:nvSpPr>
        <p:spPr/>
        <p:txBody>
          <a:bodyPr/>
          <a:lstStyle/>
          <a:p>
            <a:r>
              <a:rPr lang="en-US" altLang="en-US" dirty="0"/>
              <a:t>Message Passing – Synchronization</a:t>
            </a:r>
          </a:p>
        </p:txBody>
      </p:sp>
      <p:sp>
        <p:nvSpPr>
          <p:cNvPr id="44035" name="Rectangle 3">
            <a:extLst>
              <a:ext uri="{FF2B5EF4-FFF2-40B4-BE49-F238E27FC236}">
                <a16:creationId xmlns="" xmlns:a16="http://schemas.microsoft.com/office/drawing/2014/main" id="{733F90E1-0158-4241-B7CF-6E26FD1CEAF9}"/>
              </a:ext>
            </a:extLst>
          </p:cNvPr>
          <p:cNvSpPr>
            <a:spLocks noGrp="1" noChangeArrowheads="1"/>
          </p:cNvSpPr>
          <p:nvPr>
            <p:ph idx="1"/>
          </p:nvPr>
        </p:nvSpPr>
        <p:spPr/>
        <p:txBody>
          <a:bodyPr/>
          <a:lstStyle/>
          <a:p>
            <a:r>
              <a:rPr lang="en-US" dirty="0"/>
              <a:t>Message passing may be either </a:t>
            </a:r>
            <a:r>
              <a:rPr lang="en-US" i="1" dirty="0">
                <a:solidFill>
                  <a:srgbClr val="0070C0"/>
                </a:solidFill>
              </a:rPr>
              <a:t>blocking</a:t>
            </a:r>
            <a:r>
              <a:rPr lang="en-US" dirty="0"/>
              <a:t> or </a:t>
            </a:r>
            <a:r>
              <a:rPr lang="en-US" i="1" dirty="0">
                <a:solidFill>
                  <a:srgbClr val="0070C0"/>
                </a:solidFill>
              </a:rPr>
              <a:t>non-blocking</a:t>
            </a:r>
          </a:p>
          <a:p>
            <a:r>
              <a:rPr lang="en-US" i="1" dirty="0">
                <a:solidFill>
                  <a:srgbClr val="0070C0"/>
                </a:solidFill>
              </a:rPr>
              <a:t>Blocking</a:t>
            </a:r>
            <a:r>
              <a:rPr lang="en-US" dirty="0"/>
              <a:t> is considered </a:t>
            </a:r>
            <a:r>
              <a:rPr lang="en-US" i="1" dirty="0">
                <a:solidFill>
                  <a:srgbClr val="0070C0"/>
                </a:solidFill>
              </a:rPr>
              <a:t>synchronous</a:t>
            </a:r>
          </a:p>
          <a:p>
            <a:pPr lvl="1"/>
            <a:r>
              <a:rPr lang="en-US" i="1" dirty="0">
                <a:solidFill>
                  <a:srgbClr val="0070C0"/>
                </a:solidFill>
              </a:rPr>
              <a:t>Blocking send</a:t>
            </a:r>
            <a:r>
              <a:rPr lang="en-US" dirty="0"/>
              <a:t> </a:t>
            </a:r>
            <a:r>
              <a:rPr lang="en-US" altLang="en-US" dirty="0"/>
              <a:t>–</a:t>
            </a:r>
            <a:r>
              <a:rPr lang="en-US" dirty="0"/>
              <a:t> the sender is blocked until the message is received</a:t>
            </a:r>
          </a:p>
          <a:p>
            <a:pPr lvl="1"/>
            <a:r>
              <a:rPr lang="en-US" i="1" dirty="0">
                <a:solidFill>
                  <a:srgbClr val="0070C0"/>
                </a:solidFill>
              </a:rPr>
              <a:t>Blocking receive </a:t>
            </a:r>
            <a:r>
              <a:rPr lang="en-US" altLang="en-US" dirty="0"/>
              <a:t>–</a:t>
            </a:r>
            <a:r>
              <a:rPr lang="en-US" dirty="0"/>
              <a:t> the receiver is blocked until a message is available</a:t>
            </a:r>
          </a:p>
          <a:p>
            <a:r>
              <a:rPr lang="en-US" i="1" dirty="0">
                <a:solidFill>
                  <a:srgbClr val="0070C0"/>
                </a:solidFill>
              </a:rPr>
              <a:t>Non-blocking</a:t>
            </a:r>
            <a:r>
              <a:rPr lang="en-US" dirty="0"/>
              <a:t> is considered </a:t>
            </a:r>
            <a:r>
              <a:rPr lang="en-US" i="1" dirty="0">
                <a:solidFill>
                  <a:srgbClr val="0070C0"/>
                </a:solidFill>
              </a:rPr>
              <a:t>asynchronous</a:t>
            </a:r>
          </a:p>
          <a:p>
            <a:pPr lvl="1"/>
            <a:r>
              <a:rPr lang="en-US" i="1" dirty="0">
                <a:solidFill>
                  <a:srgbClr val="0070C0"/>
                </a:solidFill>
              </a:rPr>
              <a:t>Non-blocking send </a:t>
            </a:r>
            <a:r>
              <a:rPr lang="en-US" altLang="en-US" dirty="0"/>
              <a:t>–</a:t>
            </a:r>
            <a:r>
              <a:rPr lang="en-US" dirty="0"/>
              <a:t> the sender sends the message and continue</a:t>
            </a:r>
          </a:p>
          <a:p>
            <a:pPr lvl="1"/>
            <a:r>
              <a:rPr lang="en-US" i="1" dirty="0">
                <a:solidFill>
                  <a:srgbClr val="0070C0"/>
                </a:solidFill>
              </a:rPr>
              <a:t>Non-blocking receive </a:t>
            </a:r>
            <a:r>
              <a:rPr lang="en-US" altLang="en-US" dirty="0"/>
              <a:t>–</a:t>
            </a:r>
            <a:r>
              <a:rPr lang="en-US" dirty="0"/>
              <a:t> the receiver receives:</a:t>
            </a:r>
          </a:p>
          <a:p>
            <a:pPr lvl="2"/>
            <a:r>
              <a:rPr lang="en-US" dirty="0"/>
              <a:t> A valid message, or Null message</a:t>
            </a:r>
          </a:p>
          <a:p>
            <a:r>
              <a:rPr lang="en-US" dirty="0"/>
              <a:t>Different combinations possible</a:t>
            </a:r>
          </a:p>
          <a:p>
            <a:pPr lvl="1"/>
            <a:r>
              <a:rPr lang="en-US" dirty="0"/>
              <a:t>If both send and receive are blocking, we have a </a:t>
            </a:r>
            <a:r>
              <a:rPr lang="en-US" i="1" dirty="0">
                <a:solidFill>
                  <a:srgbClr val="0070C0"/>
                </a:solidFill>
              </a:rPr>
              <a:t>rendezvous</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 xmlns:a16="http://schemas.microsoft.com/office/drawing/2014/main" id="{B63F3BA0-749A-7C49-93AB-C73E261906FF}"/>
              </a:ext>
            </a:extLst>
          </p:cNvPr>
          <p:cNvSpPr>
            <a:spLocks noGrp="1"/>
          </p:cNvSpPr>
          <p:nvPr>
            <p:ph type="title"/>
          </p:nvPr>
        </p:nvSpPr>
        <p:spPr/>
        <p:txBody>
          <a:bodyPr/>
          <a:lstStyle/>
          <a:p>
            <a:r>
              <a:rPr lang="en-US" altLang="en-US" dirty="0"/>
              <a:t>Producer – Message Passing </a:t>
            </a:r>
          </a:p>
        </p:txBody>
      </p:sp>
      <p:sp>
        <p:nvSpPr>
          <p:cNvPr id="2" name="Content Placeholder 1">
            <a:extLst>
              <a:ext uri="{FF2B5EF4-FFF2-40B4-BE49-F238E27FC236}">
                <a16:creationId xmlns="" xmlns:a16="http://schemas.microsoft.com/office/drawing/2014/main" id="{58A7D388-DFF2-404E-92EC-2CEED22D66C0}"/>
              </a:ext>
            </a:extLst>
          </p:cNvPr>
          <p:cNvSpPr>
            <a:spLocks noGrp="1"/>
          </p:cNvSpPr>
          <p:nvPr>
            <p:ph idx="1"/>
          </p:nvPr>
        </p:nvSpPr>
        <p:spPr/>
        <p:txBody>
          <a:bodyPr/>
          <a:lstStyle/>
          <a:p>
            <a:pPr>
              <a:spcBef>
                <a:spcPct val="0"/>
              </a:spcBef>
              <a:buClrTx/>
              <a:buSzTx/>
              <a:buNone/>
            </a:pPr>
            <a:endParaRPr kumimoji="0" lang="en-US" altLang="en-US" dirty="0">
              <a:latin typeface="Courier New" panose="02070309020205020404" pitchFamily="49" charset="0"/>
              <a:cs typeface="Courier New" panose="02070309020205020404" pitchFamily="49" charset="0"/>
            </a:endParaRPr>
          </a:p>
          <a:p>
            <a:pPr>
              <a:spcBef>
                <a:spcPct val="0"/>
              </a:spcBef>
              <a:buClrTx/>
              <a:buSzTx/>
              <a:buNone/>
            </a:pPr>
            <a:endParaRPr kumimoji="0" lang="en-US" altLang="en-US" dirty="0">
              <a:latin typeface="Courier New" panose="02070309020205020404" pitchFamily="49" charset="0"/>
              <a:cs typeface="Courier New" panose="02070309020205020404" pitchFamily="49" charset="0"/>
            </a:endParaRPr>
          </a:p>
          <a:p>
            <a:pPr>
              <a:spcBef>
                <a:spcPct val="0"/>
              </a:spcBef>
              <a:buClrTx/>
              <a:buSzTx/>
              <a:buNone/>
            </a:pPr>
            <a:r>
              <a:rPr kumimoji="0" lang="en-US" altLang="en-US" dirty="0">
                <a:latin typeface="Courier New" panose="02070309020205020404" pitchFamily="49" charset="0"/>
                <a:cs typeface="Courier New" panose="02070309020205020404" pitchFamily="49" charset="0"/>
              </a:rPr>
              <a:t>message </a:t>
            </a:r>
            <a:r>
              <a:rPr kumimoji="0" lang="en-US" altLang="en-US" dirty="0" err="1">
                <a:latin typeface="Courier New" panose="02070309020205020404" pitchFamily="49" charset="0"/>
                <a:cs typeface="Courier New" panose="02070309020205020404" pitchFamily="49" charset="0"/>
              </a:rPr>
              <a:t>next_produced</a:t>
            </a:r>
            <a:r>
              <a:rPr kumimoji="0" lang="en-US" altLang="en-US" dirty="0">
                <a:latin typeface="Courier New" panose="02070309020205020404" pitchFamily="49" charset="0"/>
                <a:cs typeface="Courier New" panose="02070309020205020404" pitchFamily="49" charset="0"/>
              </a:rPr>
              <a:t>;</a:t>
            </a:r>
            <a:br>
              <a:rPr kumimoji="0" lang="en-US" altLang="en-US" dirty="0">
                <a:latin typeface="Courier New" panose="02070309020205020404" pitchFamily="49" charset="0"/>
                <a:cs typeface="Courier New" panose="02070309020205020404" pitchFamily="49" charset="0"/>
              </a:rPr>
            </a:br>
            <a:r>
              <a:rPr kumimoji="0" lang="en-US" altLang="en-US" dirty="0">
                <a:latin typeface="Courier New" panose="02070309020205020404" pitchFamily="49" charset="0"/>
                <a:cs typeface="Courier New" panose="02070309020205020404" pitchFamily="49" charset="0"/>
              </a:rPr>
              <a:t> </a:t>
            </a:r>
          </a:p>
          <a:p>
            <a:pPr>
              <a:spcBef>
                <a:spcPct val="0"/>
              </a:spcBef>
              <a:buClrTx/>
              <a:buSzTx/>
              <a:buNone/>
            </a:pPr>
            <a:r>
              <a:rPr kumimoji="0" lang="en-US" altLang="en-US" dirty="0">
                <a:latin typeface="Courier New" panose="02070309020205020404" pitchFamily="49" charset="0"/>
                <a:cs typeface="Courier New" panose="02070309020205020404" pitchFamily="49" charset="0"/>
              </a:rPr>
              <a:t>while (true) {</a:t>
            </a:r>
            <a:br>
              <a:rPr kumimoji="0" lang="en-US" altLang="en-US" dirty="0">
                <a:latin typeface="Courier New" panose="02070309020205020404" pitchFamily="49" charset="0"/>
                <a:cs typeface="Courier New" panose="02070309020205020404" pitchFamily="49" charset="0"/>
              </a:rPr>
            </a:br>
            <a:r>
              <a:rPr kumimoji="0" lang="en-US" altLang="en-US" dirty="0">
                <a:latin typeface="Courier New" panose="02070309020205020404" pitchFamily="49" charset="0"/>
                <a:cs typeface="Courier New" panose="02070309020205020404" pitchFamily="49" charset="0"/>
              </a:rPr>
              <a:t>	/* produce an item in </a:t>
            </a:r>
            <a:r>
              <a:rPr kumimoji="0" lang="en-US" altLang="en-US" dirty="0" err="1">
                <a:latin typeface="Courier New" panose="02070309020205020404" pitchFamily="49" charset="0"/>
                <a:cs typeface="Courier New" panose="02070309020205020404" pitchFamily="49" charset="0"/>
              </a:rPr>
              <a:t>next_produced</a:t>
            </a:r>
            <a:r>
              <a:rPr kumimoji="0" lang="en-US" altLang="en-US" dirty="0">
                <a:latin typeface="Courier New" panose="02070309020205020404" pitchFamily="49" charset="0"/>
                <a:cs typeface="Courier New" panose="02070309020205020404" pitchFamily="49" charset="0"/>
              </a:rPr>
              <a:t> */</a:t>
            </a:r>
            <a:br>
              <a:rPr kumimoji="0" lang="en-US" altLang="en-US" dirty="0">
                <a:latin typeface="Courier New" panose="02070309020205020404" pitchFamily="49" charset="0"/>
                <a:cs typeface="Courier New" panose="02070309020205020404" pitchFamily="49" charset="0"/>
              </a:rPr>
            </a:br>
            <a:r>
              <a:rPr kumimoji="0" lang="en-US" altLang="en-US" dirty="0">
                <a:latin typeface="Courier New" panose="02070309020205020404" pitchFamily="49" charset="0"/>
                <a:cs typeface="Courier New" panose="02070309020205020404" pitchFamily="49" charset="0"/>
              </a:rPr>
              <a:t> </a:t>
            </a:r>
          </a:p>
          <a:p>
            <a:pPr>
              <a:spcBef>
                <a:spcPct val="0"/>
              </a:spcBef>
              <a:buClrTx/>
              <a:buSzTx/>
              <a:buNone/>
            </a:pPr>
            <a:r>
              <a:rPr kumimoji="0" lang="en-US" altLang="en-US" dirty="0">
                <a:latin typeface="Courier New" panose="02070309020205020404" pitchFamily="49" charset="0"/>
                <a:cs typeface="Courier New" panose="02070309020205020404" pitchFamily="49" charset="0"/>
              </a:rPr>
              <a:t>       send(</a:t>
            </a:r>
            <a:r>
              <a:rPr kumimoji="0" lang="en-US" altLang="en-US" dirty="0" err="1">
                <a:latin typeface="Courier New" panose="02070309020205020404" pitchFamily="49" charset="0"/>
                <a:cs typeface="Courier New" panose="02070309020205020404" pitchFamily="49" charset="0"/>
              </a:rPr>
              <a:t>next_produced</a:t>
            </a:r>
            <a:r>
              <a:rPr kumimoji="0" lang="en-US" altLang="en-US" dirty="0">
                <a:latin typeface="Courier New" panose="02070309020205020404" pitchFamily="49" charset="0"/>
                <a:cs typeface="Courier New" panose="02070309020205020404" pitchFamily="49" charset="0"/>
              </a:rPr>
              <a:t>); </a:t>
            </a:r>
          </a:p>
          <a:p>
            <a:pPr>
              <a:spcBef>
                <a:spcPct val="0"/>
              </a:spcBef>
              <a:buClrTx/>
              <a:buSzTx/>
              <a:buNone/>
            </a:pPr>
            <a:r>
              <a:rPr kumimoji="0" lang="en-US" altLang="en-US" dirty="0">
                <a:latin typeface="Courier New" panose="02070309020205020404" pitchFamily="49" charset="0"/>
                <a:cs typeface="Courier New" panose="02070309020205020404" pitchFamily="49" charset="0"/>
              </a:rPr>
              <a:t>} </a:t>
            </a:r>
          </a:p>
          <a:p>
            <a:pPr marL="0" indent="0">
              <a:buNone/>
            </a:pP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a:extLst>
              <a:ext uri="{FF2B5EF4-FFF2-40B4-BE49-F238E27FC236}">
                <a16:creationId xmlns="" xmlns:a16="http://schemas.microsoft.com/office/drawing/2014/main" id="{F48E5181-3523-C848-AD79-DE8287095668}"/>
              </a:ext>
            </a:extLst>
          </p:cNvPr>
          <p:cNvSpPr>
            <a:spLocks noGrp="1"/>
          </p:cNvSpPr>
          <p:nvPr>
            <p:ph type="title"/>
          </p:nvPr>
        </p:nvSpPr>
        <p:spPr/>
        <p:txBody>
          <a:bodyPr/>
          <a:lstStyle/>
          <a:p>
            <a:r>
              <a:rPr lang="en-US" altLang="en-US" dirty="0"/>
              <a:t>Consumer – Message Passing </a:t>
            </a:r>
          </a:p>
        </p:txBody>
      </p:sp>
      <p:sp>
        <p:nvSpPr>
          <p:cNvPr id="2" name="Content Placeholder 1">
            <a:extLst>
              <a:ext uri="{FF2B5EF4-FFF2-40B4-BE49-F238E27FC236}">
                <a16:creationId xmlns="" xmlns:a16="http://schemas.microsoft.com/office/drawing/2014/main" id="{71C554F0-3110-FE48-A44F-503A73942EF5}"/>
              </a:ext>
            </a:extLst>
          </p:cNvPr>
          <p:cNvSpPr>
            <a:spLocks noGrp="1"/>
          </p:cNvSpPr>
          <p:nvPr>
            <p:ph idx="1"/>
          </p:nvPr>
        </p:nvSpPr>
        <p:spPr/>
        <p:txBody>
          <a:bodyPr/>
          <a:lstStyle/>
          <a:p>
            <a:pPr>
              <a:spcBef>
                <a:spcPct val="0"/>
              </a:spcBef>
              <a:buClrTx/>
              <a:buSzTx/>
              <a:buNone/>
            </a:pPr>
            <a:endParaRPr kumimoji="0" lang="en-US" altLang="en-US" dirty="0">
              <a:latin typeface="Courier New" panose="02070309020205020404" pitchFamily="49" charset="0"/>
              <a:cs typeface="Courier New" panose="02070309020205020404" pitchFamily="49" charset="0"/>
            </a:endParaRPr>
          </a:p>
          <a:p>
            <a:pPr>
              <a:spcBef>
                <a:spcPct val="0"/>
              </a:spcBef>
              <a:buClrTx/>
              <a:buSzTx/>
              <a:buNone/>
            </a:pPr>
            <a:endParaRPr kumimoji="0" lang="en-US" altLang="en-US" dirty="0">
              <a:latin typeface="Courier New" panose="02070309020205020404" pitchFamily="49" charset="0"/>
              <a:cs typeface="Courier New" panose="02070309020205020404" pitchFamily="49" charset="0"/>
            </a:endParaRPr>
          </a:p>
          <a:p>
            <a:pPr>
              <a:spcBef>
                <a:spcPct val="0"/>
              </a:spcBef>
              <a:buClrTx/>
              <a:buSzTx/>
              <a:buNone/>
            </a:pPr>
            <a:r>
              <a:rPr kumimoji="0" lang="en-US" altLang="en-US" dirty="0">
                <a:latin typeface="Courier New" panose="02070309020205020404" pitchFamily="49" charset="0"/>
                <a:cs typeface="Courier New" panose="02070309020205020404" pitchFamily="49" charset="0"/>
              </a:rPr>
              <a:t>message </a:t>
            </a:r>
            <a:r>
              <a:rPr kumimoji="0" lang="en-US" altLang="en-US" dirty="0" err="1">
                <a:latin typeface="Courier New" panose="02070309020205020404" pitchFamily="49" charset="0"/>
                <a:cs typeface="Courier New" panose="02070309020205020404" pitchFamily="49" charset="0"/>
              </a:rPr>
              <a:t>next_consumed</a:t>
            </a:r>
            <a:r>
              <a:rPr kumimoji="0" lang="en-US" altLang="en-US" dirty="0">
                <a:latin typeface="Courier New" panose="02070309020205020404" pitchFamily="49" charset="0"/>
                <a:cs typeface="Courier New" panose="02070309020205020404" pitchFamily="49" charset="0"/>
              </a:rPr>
              <a:t>;</a:t>
            </a:r>
            <a:br>
              <a:rPr kumimoji="0" lang="en-US" altLang="en-US" dirty="0">
                <a:latin typeface="Courier New" panose="02070309020205020404" pitchFamily="49" charset="0"/>
                <a:cs typeface="Courier New" panose="02070309020205020404" pitchFamily="49" charset="0"/>
              </a:rPr>
            </a:br>
            <a:r>
              <a:rPr kumimoji="0" lang="en-US" altLang="en-US" dirty="0">
                <a:latin typeface="Courier New" panose="02070309020205020404" pitchFamily="49" charset="0"/>
                <a:cs typeface="Courier New" panose="02070309020205020404" pitchFamily="49" charset="0"/>
              </a:rPr>
              <a:t> </a:t>
            </a:r>
          </a:p>
          <a:p>
            <a:pPr>
              <a:spcBef>
                <a:spcPct val="0"/>
              </a:spcBef>
              <a:buClrTx/>
              <a:buSzTx/>
              <a:buNone/>
            </a:pPr>
            <a:r>
              <a:rPr kumimoji="0" lang="en-US" altLang="en-US" dirty="0">
                <a:latin typeface="Courier New" panose="02070309020205020404" pitchFamily="49" charset="0"/>
                <a:cs typeface="Courier New" panose="02070309020205020404" pitchFamily="49" charset="0"/>
              </a:rPr>
              <a:t>while (true) {</a:t>
            </a:r>
            <a:br>
              <a:rPr kumimoji="0" lang="en-US" altLang="en-US" dirty="0">
                <a:latin typeface="Courier New" panose="02070309020205020404" pitchFamily="49" charset="0"/>
                <a:cs typeface="Courier New" panose="02070309020205020404" pitchFamily="49" charset="0"/>
              </a:rPr>
            </a:br>
            <a:r>
              <a:rPr kumimoji="0" lang="en-US" altLang="en-US" dirty="0">
                <a:latin typeface="Courier New" panose="02070309020205020404" pitchFamily="49" charset="0"/>
                <a:cs typeface="Courier New" panose="02070309020205020404" pitchFamily="49" charset="0"/>
              </a:rPr>
              <a:t>	receive(</a:t>
            </a:r>
            <a:r>
              <a:rPr kumimoji="0" lang="en-US" altLang="en-US" dirty="0" err="1">
                <a:latin typeface="Courier New" panose="02070309020205020404" pitchFamily="49" charset="0"/>
                <a:cs typeface="Courier New" panose="02070309020205020404" pitchFamily="49" charset="0"/>
              </a:rPr>
              <a:t>next_consumed</a:t>
            </a:r>
            <a:r>
              <a:rPr kumimoji="0" lang="en-US" altLang="en-US" dirty="0">
                <a:latin typeface="Courier New" panose="02070309020205020404" pitchFamily="49" charset="0"/>
                <a:cs typeface="Courier New" panose="02070309020205020404" pitchFamily="49" charset="0"/>
              </a:rPr>
              <a:t>)</a:t>
            </a:r>
            <a:br>
              <a:rPr kumimoji="0" lang="en-US" altLang="en-US" dirty="0">
                <a:latin typeface="Courier New" panose="02070309020205020404" pitchFamily="49" charset="0"/>
                <a:cs typeface="Courier New" panose="02070309020205020404" pitchFamily="49" charset="0"/>
              </a:rPr>
            </a:br>
            <a:r>
              <a:rPr kumimoji="0" lang="en-US" altLang="en-US" dirty="0">
                <a:latin typeface="Courier New" panose="02070309020205020404" pitchFamily="49" charset="0"/>
                <a:cs typeface="Courier New" panose="02070309020205020404" pitchFamily="49" charset="0"/>
              </a:rPr>
              <a:t/>
            </a:r>
            <a:br>
              <a:rPr kumimoji="0" lang="en-US" altLang="en-US" dirty="0">
                <a:latin typeface="Courier New" panose="02070309020205020404" pitchFamily="49" charset="0"/>
                <a:cs typeface="Courier New" panose="02070309020205020404" pitchFamily="49" charset="0"/>
              </a:rPr>
            </a:br>
            <a:r>
              <a:rPr kumimoji="0" lang="en-US" altLang="en-US" dirty="0">
                <a:latin typeface="Courier New" panose="02070309020205020404" pitchFamily="49" charset="0"/>
                <a:cs typeface="Courier New" panose="02070309020205020404" pitchFamily="49" charset="0"/>
              </a:rPr>
              <a:t>	/* consume the item in </a:t>
            </a:r>
            <a:r>
              <a:rPr kumimoji="0" lang="en-US" altLang="en-US" dirty="0" err="1">
                <a:latin typeface="Courier New" panose="02070309020205020404" pitchFamily="49" charset="0"/>
                <a:cs typeface="Courier New" panose="02070309020205020404" pitchFamily="49" charset="0"/>
              </a:rPr>
              <a:t>next_consumed</a:t>
            </a:r>
            <a:r>
              <a:rPr kumimoji="0" lang="en-US" altLang="en-US" dirty="0">
                <a:latin typeface="Courier New" panose="02070309020205020404" pitchFamily="49" charset="0"/>
                <a:cs typeface="Courier New" panose="02070309020205020404" pitchFamily="49" charset="0"/>
              </a:rPr>
              <a:t> */</a:t>
            </a:r>
            <a:br>
              <a:rPr kumimoji="0" lang="en-US" altLang="en-US" dirty="0">
                <a:latin typeface="Courier New" panose="02070309020205020404" pitchFamily="49" charset="0"/>
                <a:cs typeface="Courier New" panose="02070309020205020404" pitchFamily="49" charset="0"/>
              </a:rPr>
            </a:br>
            <a:r>
              <a:rPr kumimoji="0" lang="en-US" altLang="en-US" dirty="0">
                <a:latin typeface="Courier New" panose="02070309020205020404" pitchFamily="49" charset="0"/>
                <a:cs typeface="Courier New" panose="02070309020205020404" pitchFamily="49" charset="0"/>
              </a:rPr>
              <a:t> } </a:t>
            </a:r>
          </a:p>
          <a:p>
            <a:pPr marL="0" indent="0">
              <a:buNone/>
            </a:pP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 xmlns:a16="http://schemas.microsoft.com/office/drawing/2014/main" id="{47CBB089-3B2A-524D-BF10-EF164BDAF784}"/>
              </a:ext>
            </a:extLst>
          </p:cNvPr>
          <p:cNvSpPr>
            <a:spLocks noGrp="1" noChangeArrowheads="1"/>
          </p:cNvSpPr>
          <p:nvPr>
            <p:ph type="title"/>
          </p:nvPr>
        </p:nvSpPr>
        <p:spPr/>
        <p:txBody>
          <a:bodyPr/>
          <a:lstStyle/>
          <a:p>
            <a:r>
              <a:rPr lang="en-US" altLang="en-US" dirty="0"/>
              <a:t>Buffering</a:t>
            </a:r>
          </a:p>
        </p:txBody>
      </p:sp>
      <p:sp>
        <p:nvSpPr>
          <p:cNvPr id="94210" name="Rectangle 3">
            <a:extLst>
              <a:ext uri="{FF2B5EF4-FFF2-40B4-BE49-F238E27FC236}">
                <a16:creationId xmlns="" xmlns:a16="http://schemas.microsoft.com/office/drawing/2014/main" id="{5950BBD4-7D8E-DA42-BA80-EF686DBD9446}"/>
              </a:ext>
            </a:extLst>
          </p:cNvPr>
          <p:cNvSpPr>
            <a:spLocks noGrp="1" noChangeArrowheads="1"/>
          </p:cNvSpPr>
          <p:nvPr>
            <p:ph idx="1"/>
          </p:nvPr>
        </p:nvSpPr>
        <p:spPr/>
        <p:txBody>
          <a:bodyPr/>
          <a:lstStyle/>
          <a:p>
            <a:r>
              <a:rPr lang="en-US" altLang="en-US" dirty="0"/>
              <a:t>Queue of messages attached to the link.</a:t>
            </a:r>
          </a:p>
          <a:p>
            <a:r>
              <a:rPr lang="en-US" altLang="en-US" dirty="0"/>
              <a:t>Implemented in one of three ways</a:t>
            </a:r>
          </a:p>
          <a:p>
            <a:pPr lvl="1"/>
            <a:r>
              <a:rPr lang="en-US" altLang="en-US" i="1" dirty="0">
                <a:solidFill>
                  <a:srgbClr val="0070C0"/>
                </a:solidFill>
              </a:rPr>
              <a:t>Zero capacity </a:t>
            </a:r>
            <a:r>
              <a:rPr lang="en-US" altLang="en-US" dirty="0"/>
              <a:t>– no messages are queued on a link</a:t>
            </a:r>
          </a:p>
          <a:p>
            <a:pPr lvl="2"/>
            <a:r>
              <a:rPr lang="en-US" altLang="en-US" dirty="0"/>
              <a:t>Sender must wait for receiver (rendezvous)</a:t>
            </a:r>
          </a:p>
          <a:p>
            <a:pPr lvl="1"/>
            <a:r>
              <a:rPr lang="en-US" altLang="en-US" i="1" dirty="0">
                <a:solidFill>
                  <a:srgbClr val="0070C0"/>
                </a:solidFill>
              </a:rPr>
              <a:t>Bounded capacity </a:t>
            </a:r>
            <a:r>
              <a:rPr lang="en-US" altLang="en-US" dirty="0"/>
              <a:t>– finite length of </a:t>
            </a:r>
            <a:r>
              <a:rPr lang="en-US" altLang="en-US" i="1" dirty="0"/>
              <a:t>n</a:t>
            </a:r>
            <a:r>
              <a:rPr lang="en-US" altLang="en-US" dirty="0"/>
              <a:t> messages</a:t>
            </a:r>
          </a:p>
          <a:p>
            <a:pPr lvl="2"/>
            <a:r>
              <a:rPr lang="en-US" altLang="en-US" dirty="0"/>
              <a:t>Sender must wait if link full</a:t>
            </a:r>
          </a:p>
          <a:p>
            <a:pPr lvl="1"/>
            <a:r>
              <a:rPr lang="en-US" altLang="en-US" i="1" dirty="0">
                <a:solidFill>
                  <a:srgbClr val="0070C0"/>
                </a:solidFill>
              </a:rPr>
              <a:t>Unbounded capacity </a:t>
            </a:r>
            <a:r>
              <a:rPr lang="en-US" altLang="en-US" dirty="0"/>
              <a:t>– infinite length</a:t>
            </a:r>
          </a:p>
          <a:p>
            <a:pPr lvl="2"/>
            <a:r>
              <a:rPr lang="en-US" altLang="en-US" dirty="0"/>
              <a:t>Sender never waits</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a:extLst>
              <a:ext uri="{FF2B5EF4-FFF2-40B4-BE49-F238E27FC236}">
                <a16:creationId xmlns="" xmlns:a16="http://schemas.microsoft.com/office/drawing/2014/main" id="{6B6D40FD-666F-3240-B4AF-5CC51FA00F82}"/>
              </a:ext>
            </a:extLst>
          </p:cNvPr>
          <p:cNvSpPr>
            <a:spLocks noGrp="1"/>
          </p:cNvSpPr>
          <p:nvPr>
            <p:ph type="title"/>
          </p:nvPr>
        </p:nvSpPr>
        <p:spPr/>
        <p:txBody>
          <a:bodyPr/>
          <a:lstStyle/>
          <a:p>
            <a:r>
              <a:rPr lang="en-US" altLang="en-US"/>
              <a:t>Examples of IPC Systems - POSIX</a:t>
            </a:r>
          </a:p>
        </p:txBody>
      </p:sp>
      <p:sp>
        <p:nvSpPr>
          <p:cNvPr id="44035" name="Content Placeholder 2">
            <a:extLst>
              <a:ext uri="{FF2B5EF4-FFF2-40B4-BE49-F238E27FC236}">
                <a16:creationId xmlns="" xmlns:a16="http://schemas.microsoft.com/office/drawing/2014/main" id="{4B40B40B-BB49-3844-9B6C-27A9BBAEB867}"/>
              </a:ext>
            </a:extLst>
          </p:cNvPr>
          <p:cNvSpPr>
            <a:spLocks noGrp="1"/>
          </p:cNvSpPr>
          <p:nvPr>
            <p:ph idx="1"/>
          </p:nvPr>
        </p:nvSpPr>
        <p:spPr/>
        <p:txBody>
          <a:bodyPr/>
          <a:lstStyle/>
          <a:p>
            <a:r>
              <a:rPr lang="en-US" altLang="en-US" b="1" dirty="0">
                <a:solidFill>
                  <a:srgbClr val="0070C0"/>
                </a:solidFill>
              </a:rPr>
              <a:t>POSIX Shared Memory</a:t>
            </a:r>
          </a:p>
          <a:p>
            <a:pPr lvl="1"/>
            <a:r>
              <a:rPr lang="en-US" altLang="en-US" dirty="0"/>
              <a:t>Process first creates shared memory segment</a:t>
            </a:r>
          </a:p>
          <a:p>
            <a:pPr marL="857250" lvl="2" indent="0">
              <a:buNone/>
            </a:pPr>
            <a:r>
              <a:rPr lang="en-US" altLang="en-US" sz="1800" b="1" dirty="0" err="1">
                <a:latin typeface="Courier New" panose="02070309020205020404" pitchFamily="49" charset="0"/>
                <a:cs typeface="Courier New" panose="02070309020205020404" pitchFamily="49" charset="0"/>
              </a:rPr>
              <a:t>shm_fd</a:t>
            </a:r>
            <a:r>
              <a:rPr lang="en-US" altLang="en-US" sz="1800" b="1" dirty="0">
                <a:latin typeface="Courier New" panose="02070309020205020404" pitchFamily="49" charset="0"/>
                <a:cs typeface="Courier New" panose="02070309020205020404" pitchFamily="49" charset="0"/>
              </a:rPr>
              <a:t> = </a:t>
            </a:r>
            <a:r>
              <a:rPr lang="en-US" altLang="en-US" sz="1800" b="1" dirty="0" err="1">
                <a:latin typeface="Courier New" panose="02070309020205020404" pitchFamily="49" charset="0"/>
                <a:cs typeface="Courier New" panose="02070309020205020404" pitchFamily="49" charset="0"/>
              </a:rPr>
              <a:t>shm_open</a:t>
            </a:r>
            <a:r>
              <a:rPr lang="en-US" altLang="en-US" sz="1800" b="1" dirty="0">
                <a:latin typeface="Courier New" panose="02070309020205020404" pitchFamily="49" charset="0"/>
                <a:cs typeface="Courier New" panose="02070309020205020404" pitchFamily="49" charset="0"/>
              </a:rPr>
              <a:t>(name, O CREAT | O RDWR, 0666);</a:t>
            </a:r>
          </a:p>
          <a:p>
            <a:pPr lvl="1"/>
            <a:r>
              <a:rPr lang="en-US" altLang="en-US" dirty="0"/>
              <a:t>Also used to open an existing segment</a:t>
            </a:r>
          </a:p>
          <a:p>
            <a:pPr lvl="1"/>
            <a:r>
              <a:rPr lang="en-US" altLang="en-US" dirty="0"/>
              <a:t>Set the size of the object</a:t>
            </a:r>
          </a:p>
          <a:p>
            <a:pPr marL="857250" lvl="2" indent="0">
              <a:buNone/>
            </a:pPr>
            <a:r>
              <a:rPr lang="en-US" altLang="en-US" sz="1800" b="1" dirty="0" err="1">
                <a:latin typeface="Courier New" panose="02070309020205020404" pitchFamily="49" charset="0"/>
              </a:rPr>
              <a:t>ftruncate</a:t>
            </a:r>
            <a:r>
              <a:rPr lang="en-US" altLang="en-US" sz="1800" b="1" dirty="0">
                <a:latin typeface="Courier New" panose="02070309020205020404" pitchFamily="49" charset="0"/>
              </a:rPr>
              <a:t>(</a:t>
            </a:r>
            <a:r>
              <a:rPr lang="en-US" altLang="en-US" sz="1800" b="1" dirty="0" err="1">
                <a:latin typeface="Courier New" panose="02070309020205020404" pitchFamily="49" charset="0"/>
              </a:rPr>
              <a:t>shm_fd</a:t>
            </a:r>
            <a:r>
              <a:rPr lang="en-US" altLang="en-US" sz="1800" b="1" dirty="0">
                <a:latin typeface="Courier New" panose="02070309020205020404" pitchFamily="49" charset="0"/>
              </a:rPr>
              <a:t>, 4096); </a:t>
            </a:r>
          </a:p>
          <a:p>
            <a:pPr lvl="1"/>
            <a:r>
              <a:rPr lang="en-US" altLang="en-US" dirty="0"/>
              <a:t>Use </a:t>
            </a:r>
            <a:r>
              <a:rPr lang="en-US" altLang="en-US" b="1" dirty="0" err="1">
                <a:latin typeface="Courier New" panose="02070309020205020404" pitchFamily="49" charset="0"/>
                <a:cs typeface="Courier New" panose="02070309020205020404" pitchFamily="49" charset="0"/>
              </a:rPr>
              <a:t>mmap</a:t>
            </a:r>
            <a:r>
              <a:rPr lang="en-US" altLang="en-US" b="1" dirty="0">
                <a:latin typeface="Courier New" panose="02070309020205020404" pitchFamily="49" charset="0"/>
                <a:cs typeface="Courier New" panose="02070309020205020404" pitchFamily="49" charset="0"/>
              </a:rPr>
              <a:t>() </a:t>
            </a:r>
            <a:r>
              <a:rPr lang="en-US" altLang="en-US" dirty="0"/>
              <a:t>to memory-map a file pointer to the shared memory object</a:t>
            </a:r>
          </a:p>
          <a:p>
            <a:pPr lvl="1"/>
            <a:r>
              <a:rPr lang="en-US" altLang="en-US" dirty="0"/>
              <a:t>Reading and writing to shared memory is done by using the pointer returned by </a:t>
            </a:r>
            <a:r>
              <a:rPr lang="en-US" altLang="en-US" b="1" dirty="0" err="1">
                <a:latin typeface="Courier New" panose="02070309020205020404" pitchFamily="49" charset="0"/>
                <a:cs typeface="Courier New" panose="02070309020205020404" pitchFamily="49" charset="0"/>
              </a:rPr>
              <a:t>mmap</a:t>
            </a:r>
            <a:r>
              <a:rPr lang="en-US" altLang="en-US" b="1" dirty="0">
                <a:latin typeface="Courier New" panose="02070309020205020404" pitchFamily="49" charset="0"/>
                <a:cs typeface="Courier New" panose="02070309020205020404" pitchFamily="49" charset="0"/>
              </a:rPr>
              <a:t>()</a:t>
            </a:r>
            <a:r>
              <a:rPr lang="en-US" altLang="en-US" dirty="0"/>
              <a:t>.</a:t>
            </a:r>
            <a:br>
              <a:rPr lang="en-US" altLang="en-US" dirty="0"/>
            </a:br>
            <a:r>
              <a:rPr lang="en-US" altLang="en-US" dirty="0"/>
              <a:t/>
            </a:r>
            <a:br>
              <a:rPr lang="en-US" altLang="en-US" dirty="0"/>
            </a:br>
            <a:endParaRPr lang="en-US" altLang="en-US" b="1" dirty="0">
              <a:latin typeface="Courier New" panose="02070309020205020404" pitchFamily="49"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 xmlns:a16="http://schemas.microsoft.com/office/drawing/2014/main" id="{889BB764-EDD4-1147-991D-C1C986861DB4}"/>
              </a:ext>
            </a:extLst>
          </p:cNvPr>
          <p:cNvSpPr>
            <a:spLocks noGrp="1" noChangeArrowheads="1"/>
          </p:cNvSpPr>
          <p:nvPr>
            <p:ph type="title"/>
          </p:nvPr>
        </p:nvSpPr>
        <p:spPr/>
        <p:txBody>
          <a:bodyPr/>
          <a:lstStyle/>
          <a:p>
            <a:pPr eaLnBrk="1" hangingPunct="1"/>
            <a:r>
              <a:rPr lang="en-US" altLang="en-US"/>
              <a:t>Process Concept (Cont.)</a:t>
            </a:r>
          </a:p>
        </p:txBody>
      </p:sp>
      <p:sp>
        <p:nvSpPr>
          <p:cNvPr id="13314" name="Rectangle 3">
            <a:extLst>
              <a:ext uri="{FF2B5EF4-FFF2-40B4-BE49-F238E27FC236}">
                <a16:creationId xmlns="" xmlns:a16="http://schemas.microsoft.com/office/drawing/2014/main" id="{FA08D112-7092-C04A-89A0-EC175022DB18}"/>
              </a:ext>
            </a:extLst>
          </p:cNvPr>
          <p:cNvSpPr>
            <a:spLocks noGrp="1" noChangeArrowheads="1"/>
          </p:cNvSpPr>
          <p:nvPr>
            <p:ph idx="1"/>
          </p:nvPr>
        </p:nvSpPr>
        <p:spPr/>
        <p:txBody>
          <a:bodyPr/>
          <a:lstStyle/>
          <a:p>
            <a:r>
              <a:rPr lang="en-US" altLang="en-US" i="1" dirty="0">
                <a:solidFill>
                  <a:srgbClr val="0070C0"/>
                </a:solidFill>
              </a:rPr>
              <a:t>Program</a:t>
            </a:r>
            <a:r>
              <a:rPr lang="en-US" altLang="en-US" dirty="0"/>
              <a:t> is </a:t>
            </a:r>
            <a:r>
              <a:rPr lang="en-US" altLang="en-US" i="1" dirty="0">
                <a:solidFill>
                  <a:srgbClr val="0070C0"/>
                </a:solidFill>
              </a:rPr>
              <a:t>passive</a:t>
            </a:r>
            <a:r>
              <a:rPr lang="en-US" altLang="en-US" dirty="0"/>
              <a:t> entity stored on disk (e.g., </a:t>
            </a:r>
            <a:r>
              <a:rPr lang="en-US" altLang="en-US" i="1" dirty="0">
                <a:solidFill>
                  <a:srgbClr val="0070C0"/>
                </a:solidFill>
              </a:rPr>
              <a:t>executable file</a:t>
            </a:r>
            <a:r>
              <a:rPr lang="en-US" altLang="en-US" dirty="0"/>
              <a:t>) </a:t>
            </a:r>
          </a:p>
          <a:p>
            <a:r>
              <a:rPr lang="en-US" altLang="en-US" i="1" dirty="0">
                <a:solidFill>
                  <a:srgbClr val="0070C0"/>
                </a:solidFill>
              </a:rPr>
              <a:t>Process</a:t>
            </a:r>
            <a:r>
              <a:rPr lang="en-US" altLang="en-US" dirty="0"/>
              <a:t> is </a:t>
            </a:r>
            <a:r>
              <a:rPr lang="en-US" altLang="en-US" i="1" dirty="0">
                <a:solidFill>
                  <a:srgbClr val="0070C0"/>
                </a:solidFill>
              </a:rPr>
              <a:t>active</a:t>
            </a:r>
            <a:r>
              <a:rPr lang="en-US" altLang="en-US" b="1" i="1" dirty="0"/>
              <a:t> </a:t>
            </a:r>
            <a:r>
              <a:rPr lang="en-US" altLang="en-US" dirty="0"/>
              <a:t>entity</a:t>
            </a:r>
            <a:endParaRPr lang="en-US" altLang="en-US" b="1" i="1" dirty="0"/>
          </a:p>
          <a:p>
            <a:pPr lvl="1"/>
            <a:r>
              <a:rPr lang="en-US" altLang="en-US" dirty="0"/>
              <a:t>Program becomes process when executable file loaded into memory</a:t>
            </a:r>
          </a:p>
          <a:p>
            <a:r>
              <a:rPr lang="en-US" altLang="en-US" i="1" dirty="0">
                <a:solidFill>
                  <a:srgbClr val="0070C0"/>
                </a:solidFill>
              </a:rPr>
              <a:t>Execution of program</a:t>
            </a:r>
            <a:r>
              <a:rPr lang="en-US" altLang="en-US" dirty="0"/>
              <a:t> can be started via GUI mouse clicks, command line (CLI) entry of its name, etc.</a:t>
            </a:r>
          </a:p>
          <a:p>
            <a:r>
              <a:rPr lang="en-US" altLang="en-US" dirty="0"/>
              <a:t>One program can be several processes</a:t>
            </a:r>
          </a:p>
          <a:p>
            <a:pPr lvl="1"/>
            <a:r>
              <a:rPr lang="en-US" altLang="en-US" dirty="0"/>
              <a:t>E.g., Consider multiple users executing the same program</a:t>
            </a:r>
          </a:p>
          <a:p>
            <a:pPr>
              <a:lnSpc>
                <a:spcPct val="90000"/>
              </a:lnSpc>
            </a:pPr>
            <a:endParaRPr lang="en-US" altLang="en-US" dirty="0"/>
          </a:p>
          <a:p>
            <a:pPr>
              <a:lnSpc>
                <a:spcPct val="90000"/>
              </a:lnSpc>
              <a:buFont typeface="Monotype Sorts" pitchFamily="2" charset="2"/>
              <a:buNone/>
            </a:pPr>
            <a:endParaRPr lang="en-US" altLang="en-US" dirty="0"/>
          </a:p>
        </p:txBody>
      </p:sp>
      <p:sp>
        <p:nvSpPr>
          <p:cNvPr id="2" name="TextBox 1">
            <a:extLst>
              <a:ext uri="{FF2B5EF4-FFF2-40B4-BE49-F238E27FC236}">
                <a16:creationId xmlns="" xmlns:a16="http://schemas.microsoft.com/office/drawing/2014/main" id="{5BF34FC4-BA25-4750-BED3-EB24AAD2FA93}"/>
              </a:ext>
            </a:extLst>
          </p:cNvPr>
          <p:cNvSpPr txBox="1"/>
          <p:nvPr/>
        </p:nvSpPr>
        <p:spPr>
          <a:xfrm>
            <a:off x="6963509" y="5809954"/>
            <a:ext cx="1888392" cy="369332"/>
          </a:xfrm>
          <a:prstGeom prst="rect">
            <a:avLst/>
          </a:prstGeom>
          <a:noFill/>
        </p:spPr>
        <p:txBody>
          <a:bodyPr wrap="square" rtlCol="0">
            <a:spAutoFit/>
          </a:bodyPr>
          <a:lstStyle/>
          <a:p>
            <a:r>
              <a:rPr lang="en-US" b="1" i="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ps</a:t>
            </a:r>
            <a:r>
              <a:rPr lang="en-US" b="1" i="1" dirty="0">
                <a:latin typeface="Courier New" panose="02070309020205020404" pitchFamily="49" charset="0"/>
                <a:cs typeface="Courier New" panose="02070309020205020404" pitchFamily="49" charset="0"/>
              </a:rPr>
              <a:t> -aux</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5" name="Title 1">
            <a:extLst>
              <a:ext uri="{FF2B5EF4-FFF2-40B4-BE49-F238E27FC236}">
                <a16:creationId xmlns="" xmlns:a16="http://schemas.microsoft.com/office/drawing/2014/main" id="{761B11C8-D4AD-8B4F-BFCD-ACCFA46E6137}"/>
              </a:ext>
            </a:extLst>
          </p:cNvPr>
          <p:cNvSpPr>
            <a:spLocks noGrp="1"/>
          </p:cNvSpPr>
          <p:nvPr>
            <p:ph type="title"/>
          </p:nvPr>
        </p:nvSpPr>
        <p:spPr/>
        <p:txBody>
          <a:bodyPr/>
          <a:lstStyle/>
          <a:p>
            <a:r>
              <a:rPr lang="en-US" altLang="en-US" dirty="0"/>
              <a:t>IPC POSIX Producer – Consumer</a:t>
            </a:r>
          </a:p>
        </p:txBody>
      </p:sp>
      <p:pic>
        <p:nvPicPr>
          <p:cNvPr id="98306" name="Picture 1" descr="Screen Shot 2013-03-14 at 6.46.57 PM.png">
            <a:extLst>
              <a:ext uri="{FF2B5EF4-FFF2-40B4-BE49-F238E27FC236}">
                <a16:creationId xmlns="" xmlns:a16="http://schemas.microsoft.com/office/drawing/2014/main" id="{1F92C5C8-8978-4A4C-84E6-DAC6BF4E341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96734" y="926607"/>
            <a:ext cx="3754437" cy="5637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 descr="Screen Shot 2013-03-12 at 1.38.41 PM.png">
            <a:extLst>
              <a:ext uri="{FF2B5EF4-FFF2-40B4-BE49-F238E27FC236}">
                <a16:creationId xmlns="" xmlns:a16="http://schemas.microsoft.com/office/drawing/2014/main" id="{CC028FD3-7A36-1949-896B-02DF30E713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62240" y="1039768"/>
            <a:ext cx="3510087" cy="474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01" name="Title 1">
            <a:extLst>
              <a:ext uri="{FF2B5EF4-FFF2-40B4-BE49-F238E27FC236}">
                <a16:creationId xmlns="" xmlns:a16="http://schemas.microsoft.com/office/drawing/2014/main" id="{77C0DF42-A757-A94D-BFC2-10EC9B7B04CC}"/>
              </a:ext>
            </a:extLst>
          </p:cNvPr>
          <p:cNvSpPr>
            <a:spLocks noGrp="1"/>
          </p:cNvSpPr>
          <p:nvPr>
            <p:ph type="title"/>
          </p:nvPr>
        </p:nvSpPr>
        <p:spPr/>
        <p:txBody>
          <a:bodyPr/>
          <a:lstStyle/>
          <a:p>
            <a:r>
              <a:rPr lang="en-US" altLang="en-US"/>
              <a:t>Examples of IPC Systems - Mach</a:t>
            </a:r>
          </a:p>
        </p:txBody>
      </p:sp>
      <p:sp>
        <p:nvSpPr>
          <p:cNvPr id="102402" name="Content Placeholder 2">
            <a:extLst>
              <a:ext uri="{FF2B5EF4-FFF2-40B4-BE49-F238E27FC236}">
                <a16:creationId xmlns="" xmlns:a16="http://schemas.microsoft.com/office/drawing/2014/main" id="{7F4D9CDF-0A40-A441-814A-42DBD1824178}"/>
              </a:ext>
            </a:extLst>
          </p:cNvPr>
          <p:cNvSpPr>
            <a:spLocks noGrp="1"/>
          </p:cNvSpPr>
          <p:nvPr>
            <p:ph idx="1"/>
          </p:nvPr>
        </p:nvSpPr>
        <p:spPr/>
        <p:txBody>
          <a:bodyPr/>
          <a:lstStyle/>
          <a:p>
            <a:r>
              <a:rPr lang="en-US" altLang="en-US" dirty="0"/>
              <a:t>Mach communication is </a:t>
            </a:r>
            <a:r>
              <a:rPr lang="en-US" altLang="en-US" i="1" dirty="0">
                <a:solidFill>
                  <a:srgbClr val="0070C0"/>
                </a:solidFill>
              </a:rPr>
              <a:t>message based</a:t>
            </a:r>
          </a:p>
          <a:p>
            <a:pPr lvl="1"/>
            <a:r>
              <a:rPr lang="en-US" altLang="en-US" dirty="0"/>
              <a:t>Even </a:t>
            </a:r>
            <a:r>
              <a:rPr lang="en-US" altLang="en-US" i="1" dirty="0">
                <a:solidFill>
                  <a:srgbClr val="0070C0"/>
                </a:solidFill>
              </a:rPr>
              <a:t>system calls are messages</a:t>
            </a:r>
          </a:p>
          <a:p>
            <a:pPr lvl="1"/>
            <a:r>
              <a:rPr lang="en-US" altLang="en-US" dirty="0"/>
              <a:t>Each task gets two ports at creation – </a:t>
            </a:r>
            <a:r>
              <a:rPr lang="en-US" i="1" dirty="0">
                <a:solidFill>
                  <a:srgbClr val="0070C0"/>
                </a:solidFill>
              </a:rPr>
              <a:t>Task Self </a:t>
            </a:r>
            <a:r>
              <a:rPr lang="en-US" dirty="0"/>
              <a:t>port </a:t>
            </a:r>
            <a:r>
              <a:rPr lang="en-US" altLang="en-US" dirty="0"/>
              <a:t>and </a:t>
            </a:r>
            <a:r>
              <a:rPr lang="en-US" altLang="en-US" i="1" dirty="0">
                <a:solidFill>
                  <a:srgbClr val="0070C0"/>
                </a:solidFill>
              </a:rPr>
              <a:t>Notify </a:t>
            </a:r>
            <a:r>
              <a:rPr lang="en-US" dirty="0"/>
              <a:t>port</a:t>
            </a:r>
            <a:endParaRPr lang="en-US" altLang="en-US" i="1" dirty="0">
              <a:solidFill>
                <a:srgbClr val="0070C0"/>
              </a:solidFill>
            </a:endParaRPr>
          </a:p>
          <a:p>
            <a:pPr lvl="1"/>
            <a:r>
              <a:rPr lang="en-US" altLang="en-US" dirty="0"/>
              <a:t>Messages are sent and received using the </a:t>
            </a:r>
            <a:r>
              <a:rPr lang="en-US" altLang="en-US" b="1" dirty="0" err="1">
                <a:latin typeface="Courier New" panose="02070309020205020404" pitchFamily="49" charset="0"/>
              </a:rPr>
              <a:t>mach_msg</a:t>
            </a:r>
            <a:r>
              <a:rPr lang="en-US" altLang="en-US" b="1" dirty="0">
                <a:latin typeface="Courier New" panose="02070309020205020404" pitchFamily="49" charset="0"/>
              </a:rPr>
              <a:t>() </a:t>
            </a:r>
            <a:r>
              <a:rPr lang="en-US" altLang="en-US" dirty="0"/>
              <a:t>function</a:t>
            </a:r>
          </a:p>
          <a:p>
            <a:pPr lvl="1"/>
            <a:r>
              <a:rPr lang="en-US" altLang="en-US" dirty="0"/>
              <a:t>Ports needed for communication, created via </a:t>
            </a:r>
            <a:r>
              <a:rPr lang="en-US" altLang="en-US" b="1" dirty="0" err="1">
                <a:latin typeface="Courier New" panose="02070309020205020404" pitchFamily="49" charset="0"/>
              </a:rPr>
              <a:t>mach_port_allocate</a:t>
            </a:r>
            <a:r>
              <a:rPr lang="en-US" altLang="en-US" b="1" dirty="0">
                <a:latin typeface="Courier New" panose="02070309020205020404" pitchFamily="49" charset="0"/>
              </a:rPr>
              <a:t>()</a:t>
            </a:r>
          </a:p>
          <a:p>
            <a:pPr lvl="1"/>
            <a:r>
              <a:rPr lang="en-US" altLang="en-US" dirty="0"/>
              <a:t>Send and receive are flexible, for example four options if mailbox full:</a:t>
            </a:r>
          </a:p>
          <a:p>
            <a:pPr lvl="2"/>
            <a:r>
              <a:rPr lang="en-US" altLang="en-US" dirty="0"/>
              <a:t>Wait indefinitely</a:t>
            </a:r>
          </a:p>
          <a:p>
            <a:pPr lvl="2"/>
            <a:r>
              <a:rPr lang="en-US" altLang="en-US" dirty="0"/>
              <a:t>Wait at most </a:t>
            </a:r>
            <a:r>
              <a:rPr lang="en-US" altLang="en-US" i="1" dirty="0"/>
              <a:t>n</a:t>
            </a:r>
            <a:r>
              <a:rPr lang="en-US" altLang="en-US" dirty="0"/>
              <a:t> milliseconds</a:t>
            </a:r>
          </a:p>
          <a:p>
            <a:pPr lvl="2"/>
            <a:r>
              <a:rPr lang="en-US" altLang="en-US" dirty="0"/>
              <a:t>Return immediately</a:t>
            </a:r>
          </a:p>
          <a:p>
            <a:pPr lvl="2"/>
            <a:r>
              <a:rPr lang="en-US" altLang="en-US" dirty="0"/>
              <a:t>Temporarily cache a message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449" name="Title 1">
            <a:extLst>
              <a:ext uri="{FF2B5EF4-FFF2-40B4-BE49-F238E27FC236}">
                <a16:creationId xmlns="" xmlns:a16="http://schemas.microsoft.com/office/drawing/2014/main" id="{349B1741-5004-2E4A-B2B2-F6BB59190C41}"/>
              </a:ext>
            </a:extLst>
          </p:cNvPr>
          <p:cNvSpPr>
            <a:spLocks noGrp="1"/>
          </p:cNvSpPr>
          <p:nvPr>
            <p:ph type="title"/>
          </p:nvPr>
        </p:nvSpPr>
        <p:spPr/>
        <p:txBody>
          <a:bodyPr/>
          <a:lstStyle/>
          <a:p>
            <a:r>
              <a:rPr lang="en-US" altLang="en-US"/>
              <a:t>Mach Messages</a:t>
            </a:r>
          </a:p>
        </p:txBody>
      </p:sp>
      <p:sp>
        <p:nvSpPr>
          <p:cNvPr id="2" name="Content Placeholder 1">
            <a:extLst>
              <a:ext uri="{FF2B5EF4-FFF2-40B4-BE49-F238E27FC236}">
                <a16:creationId xmlns="" xmlns:a16="http://schemas.microsoft.com/office/drawing/2014/main" id="{853D14BA-55E0-BD42-9F75-E9020CCB7D67}"/>
              </a:ext>
            </a:extLst>
          </p:cNvPr>
          <p:cNvSpPr>
            <a:spLocks noGrp="1"/>
          </p:cNvSpPr>
          <p:nvPr>
            <p:ph idx="1"/>
          </p:nvPr>
        </p:nvSpPr>
        <p:spPr/>
        <p:txBody>
          <a:bodyPr/>
          <a:lstStyle/>
          <a:p>
            <a:pPr>
              <a:spcBef>
                <a:spcPct val="0"/>
              </a:spcBef>
              <a:buClrTx/>
              <a:buSzTx/>
              <a:buFontTx/>
              <a:buNone/>
            </a:pPr>
            <a:endParaRPr kumimoji="0" lang="en-US" altLang="en-US" b="1" dirty="0">
              <a:latin typeface="Courier New" panose="02070309020205020404" pitchFamily="49" charset="0"/>
            </a:endParaRPr>
          </a:p>
          <a:p>
            <a:pPr>
              <a:spcBef>
                <a:spcPct val="0"/>
              </a:spcBef>
              <a:buClrTx/>
              <a:buSzTx/>
              <a:buFontTx/>
              <a:buNone/>
            </a:pPr>
            <a:endParaRPr kumimoji="0" lang="en-US" altLang="en-US" b="1" dirty="0">
              <a:latin typeface="Courier New" panose="02070309020205020404" pitchFamily="49" charset="0"/>
            </a:endParaRPr>
          </a:p>
          <a:p>
            <a:pPr>
              <a:spcBef>
                <a:spcPct val="0"/>
              </a:spcBef>
              <a:buClrTx/>
              <a:buSzTx/>
              <a:buFontTx/>
              <a:buNone/>
            </a:pPr>
            <a:r>
              <a:rPr kumimoji="0" lang="en-US" altLang="en-US" dirty="0">
                <a:latin typeface="Courier New" panose="02070309020205020404" pitchFamily="49" charset="0"/>
              </a:rPr>
              <a:t>#include&lt;</a:t>
            </a:r>
            <a:r>
              <a:rPr kumimoji="0" lang="en-US" altLang="en-US" dirty="0" err="1">
                <a:latin typeface="Courier New" panose="02070309020205020404" pitchFamily="49" charset="0"/>
              </a:rPr>
              <a:t>mach</a:t>
            </a:r>
            <a:r>
              <a:rPr kumimoji="0" lang="en-US" altLang="en-US" dirty="0">
                <a:latin typeface="Courier New" panose="02070309020205020404" pitchFamily="49" charset="0"/>
              </a:rPr>
              <a:t>/</a:t>
            </a:r>
            <a:r>
              <a:rPr kumimoji="0" lang="en-US" altLang="en-US" dirty="0" err="1">
                <a:latin typeface="Courier New" panose="02070309020205020404" pitchFamily="49" charset="0"/>
              </a:rPr>
              <a:t>mach.h</a:t>
            </a:r>
            <a:r>
              <a:rPr kumimoji="0" lang="en-US" altLang="en-US" dirty="0">
                <a:latin typeface="Courier New" panose="02070309020205020404" pitchFamily="49" charset="0"/>
              </a:rPr>
              <a:t>&gt; </a:t>
            </a:r>
          </a:p>
          <a:p>
            <a:pPr>
              <a:spcBef>
                <a:spcPct val="0"/>
              </a:spcBef>
              <a:buClrTx/>
              <a:buSzTx/>
              <a:buFontTx/>
              <a:buNone/>
            </a:pPr>
            <a:endParaRPr kumimoji="0" lang="en-US" altLang="en-US" dirty="0">
              <a:latin typeface="Courier New" panose="02070309020205020404" pitchFamily="49" charset="0"/>
            </a:endParaRPr>
          </a:p>
          <a:p>
            <a:pPr>
              <a:spcBef>
                <a:spcPct val="0"/>
              </a:spcBef>
              <a:buClrTx/>
              <a:buSzTx/>
              <a:buFontTx/>
              <a:buNone/>
            </a:pPr>
            <a:r>
              <a:rPr kumimoji="0" lang="en-US" altLang="en-US" dirty="0">
                <a:latin typeface="Courier New" panose="02070309020205020404" pitchFamily="49" charset="0"/>
              </a:rPr>
              <a:t>struct message </a:t>
            </a:r>
            <a:r>
              <a:rPr kumimoji="0" lang="en-US" altLang="en-US" sz="1600" dirty="0">
                <a:latin typeface="Courier New" panose="02070309020205020404" pitchFamily="49" charset="0"/>
              </a:rPr>
              <a:t>{</a:t>
            </a:r>
            <a:br>
              <a:rPr kumimoji="0" lang="en-US" altLang="en-US" sz="1600" dirty="0">
                <a:latin typeface="Courier New" panose="02070309020205020404" pitchFamily="49" charset="0"/>
              </a:rPr>
            </a:br>
            <a:r>
              <a:rPr kumimoji="0" lang="en-US" altLang="en-US" sz="1600" dirty="0">
                <a:latin typeface="Courier New" panose="02070309020205020404" pitchFamily="49" charset="0"/>
              </a:rPr>
              <a:t>	</a:t>
            </a:r>
            <a:r>
              <a:rPr kumimoji="0" lang="en-US" altLang="en-US" dirty="0" err="1">
                <a:latin typeface="Courier New" panose="02070309020205020404" pitchFamily="49" charset="0"/>
              </a:rPr>
              <a:t>mach_msg_header_t</a:t>
            </a:r>
            <a:r>
              <a:rPr kumimoji="0" lang="en-US" altLang="en-US" dirty="0">
                <a:latin typeface="Courier New" panose="02070309020205020404" pitchFamily="49" charset="0"/>
              </a:rPr>
              <a:t> header; </a:t>
            </a:r>
          </a:p>
          <a:p>
            <a:pPr>
              <a:spcBef>
                <a:spcPct val="0"/>
              </a:spcBef>
              <a:buClrTx/>
              <a:buSzTx/>
              <a:buFontTx/>
              <a:buNone/>
            </a:pPr>
            <a:r>
              <a:rPr kumimoji="0" lang="en-US" altLang="en-US" dirty="0">
                <a:latin typeface="Courier New" panose="02070309020205020404" pitchFamily="49" charset="0"/>
              </a:rPr>
              <a:t>	</a:t>
            </a:r>
            <a:r>
              <a:rPr kumimoji="0" lang="en-US" altLang="en-US" dirty="0" err="1">
                <a:latin typeface="Courier New" panose="02070309020205020404" pitchFamily="49" charset="0"/>
              </a:rPr>
              <a:t>int</a:t>
            </a:r>
            <a:r>
              <a:rPr kumimoji="0" lang="en-US" altLang="en-US" dirty="0">
                <a:latin typeface="Courier New" panose="02070309020205020404" pitchFamily="49" charset="0"/>
              </a:rPr>
              <a:t> data; </a:t>
            </a:r>
          </a:p>
          <a:p>
            <a:pPr>
              <a:spcBef>
                <a:spcPct val="0"/>
              </a:spcBef>
              <a:buClrTx/>
              <a:buSzTx/>
              <a:buFontTx/>
              <a:buNone/>
            </a:pPr>
            <a:r>
              <a:rPr kumimoji="0" lang="en-US" altLang="en-US" sz="1600" dirty="0">
                <a:latin typeface="Courier New" panose="02070309020205020404" pitchFamily="49" charset="0"/>
              </a:rPr>
              <a:t>}</a:t>
            </a:r>
            <a:r>
              <a:rPr kumimoji="0" lang="en-US" altLang="en-US" dirty="0">
                <a:latin typeface="Courier New" panose="02070309020205020404" pitchFamily="49" charset="0"/>
              </a:rPr>
              <a:t>;</a:t>
            </a:r>
            <a:br>
              <a:rPr kumimoji="0" lang="en-US" altLang="en-US" dirty="0">
                <a:latin typeface="Courier New" panose="02070309020205020404" pitchFamily="49" charset="0"/>
              </a:rPr>
            </a:br>
            <a:r>
              <a:rPr kumimoji="0" lang="en-US" altLang="en-US" dirty="0">
                <a:latin typeface="Courier New" panose="02070309020205020404" pitchFamily="49" charset="0"/>
              </a:rPr>
              <a:t/>
            </a:r>
            <a:br>
              <a:rPr kumimoji="0" lang="en-US" altLang="en-US" dirty="0">
                <a:latin typeface="Courier New" panose="02070309020205020404" pitchFamily="49" charset="0"/>
              </a:rPr>
            </a:br>
            <a:r>
              <a:rPr kumimoji="0" lang="en-US" altLang="en-US" dirty="0" err="1">
                <a:latin typeface="Courier New" panose="02070309020205020404" pitchFamily="49" charset="0"/>
              </a:rPr>
              <a:t>mach</a:t>
            </a:r>
            <a:r>
              <a:rPr kumimoji="0" lang="en-US" altLang="en-US" dirty="0">
                <a:latin typeface="Courier New" panose="02070309020205020404" pitchFamily="49" charset="0"/>
              </a:rPr>
              <a:t> port t client; </a:t>
            </a:r>
          </a:p>
          <a:p>
            <a:pPr>
              <a:spcBef>
                <a:spcPct val="0"/>
              </a:spcBef>
              <a:buClrTx/>
              <a:buSzTx/>
              <a:buFontTx/>
              <a:buNone/>
            </a:pPr>
            <a:r>
              <a:rPr kumimoji="0" lang="en-US" altLang="en-US" dirty="0">
                <a:latin typeface="Courier New" panose="02070309020205020404" pitchFamily="49" charset="0"/>
              </a:rPr>
              <a:t>	</a:t>
            </a:r>
            <a:r>
              <a:rPr kumimoji="0" lang="en-US" altLang="en-US" dirty="0" err="1">
                <a:latin typeface="Courier New" panose="02070309020205020404" pitchFamily="49" charset="0"/>
              </a:rPr>
              <a:t>mach</a:t>
            </a:r>
            <a:r>
              <a:rPr kumimoji="0" lang="en-US" altLang="en-US" dirty="0">
                <a:latin typeface="Courier New" panose="02070309020205020404" pitchFamily="49" charset="0"/>
              </a:rPr>
              <a:t> port t server;</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473" name="Title 1">
            <a:extLst>
              <a:ext uri="{FF2B5EF4-FFF2-40B4-BE49-F238E27FC236}">
                <a16:creationId xmlns="" xmlns:a16="http://schemas.microsoft.com/office/drawing/2014/main" id="{5CA7EBC4-7A02-6C4E-B277-D3FE1AEAF0BC}"/>
              </a:ext>
            </a:extLst>
          </p:cNvPr>
          <p:cNvSpPr>
            <a:spLocks noGrp="1"/>
          </p:cNvSpPr>
          <p:nvPr>
            <p:ph type="title"/>
          </p:nvPr>
        </p:nvSpPr>
        <p:spPr/>
        <p:txBody>
          <a:bodyPr/>
          <a:lstStyle/>
          <a:p>
            <a:r>
              <a:rPr lang="en-US" altLang="en-US"/>
              <a:t>Mach Message Passing - Client</a:t>
            </a:r>
          </a:p>
        </p:txBody>
      </p:sp>
      <p:pic>
        <p:nvPicPr>
          <p:cNvPr id="105474" name="Picture 2">
            <a:extLst>
              <a:ext uri="{FF2B5EF4-FFF2-40B4-BE49-F238E27FC236}">
                <a16:creationId xmlns="" xmlns:a16="http://schemas.microsoft.com/office/drawing/2014/main" id="{FE260583-933F-CF4D-B51C-965B620D9E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2043" y="1436967"/>
            <a:ext cx="6866838" cy="4695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7" name="Title 1">
            <a:extLst>
              <a:ext uri="{FF2B5EF4-FFF2-40B4-BE49-F238E27FC236}">
                <a16:creationId xmlns="" xmlns:a16="http://schemas.microsoft.com/office/drawing/2014/main" id="{8CBD9388-2476-874B-9E27-7605BF911D1C}"/>
              </a:ext>
            </a:extLst>
          </p:cNvPr>
          <p:cNvSpPr>
            <a:spLocks noGrp="1"/>
          </p:cNvSpPr>
          <p:nvPr>
            <p:ph type="title"/>
          </p:nvPr>
        </p:nvSpPr>
        <p:spPr/>
        <p:txBody>
          <a:bodyPr/>
          <a:lstStyle/>
          <a:p>
            <a:r>
              <a:rPr lang="en-US" altLang="en-US"/>
              <a:t>Mach Message Passing - Server</a:t>
            </a:r>
          </a:p>
        </p:txBody>
      </p:sp>
      <p:pic>
        <p:nvPicPr>
          <p:cNvPr id="106498" name="Picture 2">
            <a:extLst>
              <a:ext uri="{FF2B5EF4-FFF2-40B4-BE49-F238E27FC236}">
                <a16:creationId xmlns="" xmlns:a16="http://schemas.microsoft.com/office/drawing/2014/main" id="{66253D72-3C24-6041-9E90-47EA8B2DDE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7799" y="1383956"/>
            <a:ext cx="7096959" cy="46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521" name="Title 1">
            <a:extLst>
              <a:ext uri="{FF2B5EF4-FFF2-40B4-BE49-F238E27FC236}">
                <a16:creationId xmlns="" xmlns:a16="http://schemas.microsoft.com/office/drawing/2014/main" id="{118B7C74-C516-974E-B3FD-CEAA9173FEEC}"/>
              </a:ext>
            </a:extLst>
          </p:cNvPr>
          <p:cNvSpPr>
            <a:spLocks noGrp="1"/>
          </p:cNvSpPr>
          <p:nvPr>
            <p:ph type="title"/>
          </p:nvPr>
        </p:nvSpPr>
        <p:spPr/>
        <p:txBody>
          <a:bodyPr/>
          <a:lstStyle/>
          <a:p>
            <a:r>
              <a:rPr lang="en-US" altLang="en-US" sz="2800"/>
              <a:t>Examples of IPC Systems – Windows</a:t>
            </a:r>
          </a:p>
        </p:txBody>
      </p:sp>
      <p:sp>
        <p:nvSpPr>
          <p:cNvPr id="107522" name="Content Placeholder 2">
            <a:extLst>
              <a:ext uri="{FF2B5EF4-FFF2-40B4-BE49-F238E27FC236}">
                <a16:creationId xmlns="" xmlns:a16="http://schemas.microsoft.com/office/drawing/2014/main" id="{08E15AD0-F528-5E41-8BC5-4B26F8C3128A}"/>
              </a:ext>
            </a:extLst>
          </p:cNvPr>
          <p:cNvSpPr>
            <a:spLocks noGrp="1"/>
          </p:cNvSpPr>
          <p:nvPr>
            <p:ph idx="1"/>
          </p:nvPr>
        </p:nvSpPr>
        <p:spPr/>
        <p:txBody>
          <a:bodyPr/>
          <a:lstStyle/>
          <a:p>
            <a:r>
              <a:rPr lang="en-US" altLang="en-US" dirty="0"/>
              <a:t>Message-passing centric via </a:t>
            </a:r>
            <a:r>
              <a:rPr lang="en-US" altLang="en-US" i="1" dirty="0">
                <a:solidFill>
                  <a:srgbClr val="0070C0"/>
                </a:solidFill>
              </a:rPr>
              <a:t>advanced</a:t>
            </a:r>
            <a:r>
              <a:rPr lang="en-US" altLang="en-US" b="1" dirty="0">
                <a:solidFill>
                  <a:srgbClr val="0070C0"/>
                </a:solidFill>
              </a:rPr>
              <a:t> Local Procedure Call </a:t>
            </a:r>
            <a:r>
              <a:rPr lang="en-US" altLang="en-US" b="1" dirty="0">
                <a:solidFill>
                  <a:srgbClr val="000000"/>
                </a:solidFill>
              </a:rPr>
              <a:t>(</a:t>
            </a:r>
            <a:r>
              <a:rPr lang="en-US" altLang="en-US" b="1" dirty="0">
                <a:solidFill>
                  <a:srgbClr val="0070C0"/>
                </a:solidFill>
              </a:rPr>
              <a:t>LPC</a:t>
            </a:r>
            <a:r>
              <a:rPr lang="en-US" altLang="en-US" b="1" dirty="0">
                <a:solidFill>
                  <a:srgbClr val="000000"/>
                </a:solidFill>
              </a:rPr>
              <a:t>)</a:t>
            </a:r>
            <a:r>
              <a:rPr lang="en-US" altLang="en-US" dirty="0"/>
              <a:t> facility</a:t>
            </a:r>
          </a:p>
          <a:p>
            <a:pPr lvl="1"/>
            <a:r>
              <a:rPr lang="en-US" altLang="en-US" dirty="0"/>
              <a:t>Only </a:t>
            </a:r>
            <a:r>
              <a:rPr lang="en-US" altLang="en-US" i="1" dirty="0">
                <a:solidFill>
                  <a:srgbClr val="0070C0"/>
                </a:solidFill>
              </a:rPr>
              <a:t>works between processes on the same system</a:t>
            </a:r>
          </a:p>
          <a:p>
            <a:pPr lvl="1"/>
            <a:r>
              <a:rPr lang="en-US" altLang="en-US" dirty="0"/>
              <a:t>Uses </a:t>
            </a:r>
            <a:r>
              <a:rPr lang="en-US" altLang="en-US" i="1" dirty="0">
                <a:solidFill>
                  <a:srgbClr val="0070C0"/>
                </a:solidFill>
              </a:rPr>
              <a:t>ports</a:t>
            </a:r>
            <a:r>
              <a:rPr lang="en-US" altLang="en-US" dirty="0"/>
              <a:t> (like mailboxes) to establish and maintain communication channels</a:t>
            </a:r>
          </a:p>
          <a:p>
            <a:pPr lvl="1"/>
            <a:r>
              <a:rPr lang="en-US" altLang="en-US" dirty="0"/>
              <a:t>Communication works as follows:</a:t>
            </a:r>
          </a:p>
          <a:p>
            <a:pPr lvl="2"/>
            <a:r>
              <a:rPr lang="en-US" altLang="en-US" dirty="0"/>
              <a:t>The client opens a handle to the subsystem’</a:t>
            </a:r>
            <a:r>
              <a:rPr lang="en-US" altLang="ja-JP" dirty="0"/>
              <a:t>s </a:t>
            </a:r>
            <a:r>
              <a:rPr lang="en-US" altLang="ja-JP" i="1" dirty="0">
                <a:solidFill>
                  <a:srgbClr val="0070C0"/>
                </a:solidFill>
              </a:rPr>
              <a:t>connection port </a:t>
            </a:r>
            <a:r>
              <a:rPr lang="en-US" altLang="ja-JP" dirty="0"/>
              <a:t>object</a:t>
            </a:r>
          </a:p>
          <a:p>
            <a:pPr lvl="2"/>
            <a:r>
              <a:rPr lang="en-US" altLang="en-US" dirty="0"/>
              <a:t>The client sends a connection request</a:t>
            </a:r>
          </a:p>
          <a:p>
            <a:pPr lvl="2"/>
            <a:r>
              <a:rPr lang="en-US" altLang="en-US" dirty="0"/>
              <a:t>The server creates two private </a:t>
            </a:r>
            <a:r>
              <a:rPr lang="en-US" altLang="en-US" i="1" dirty="0">
                <a:solidFill>
                  <a:srgbClr val="0070C0"/>
                </a:solidFill>
              </a:rPr>
              <a:t>communication ports </a:t>
            </a:r>
            <a:r>
              <a:rPr lang="en-US" altLang="en-US" dirty="0"/>
              <a:t>and returns the handle to one of them to the client</a:t>
            </a:r>
          </a:p>
          <a:p>
            <a:pPr lvl="2"/>
            <a:r>
              <a:rPr lang="en-US" altLang="en-US" dirty="0"/>
              <a:t>The client and server use the corresponding </a:t>
            </a:r>
            <a:r>
              <a:rPr lang="en-US" altLang="en-US" i="1" dirty="0">
                <a:solidFill>
                  <a:srgbClr val="0070C0"/>
                </a:solidFill>
              </a:rPr>
              <a:t>port handle </a:t>
            </a:r>
            <a:r>
              <a:rPr lang="en-US" altLang="en-US" dirty="0"/>
              <a:t>to send messages or callbacks and to listen for replies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69" name="Title 1">
            <a:extLst>
              <a:ext uri="{FF2B5EF4-FFF2-40B4-BE49-F238E27FC236}">
                <a16:creationId xmlns="" xmlns:a16="http://schemas.microsoft.com/office/drawing/2014/main" id="{F02D5C0B-BB44-FE40-B360-0BC14B8683D1}"/>
              </a:ext>
            </a:extLst>
          </p:cNvPr>
          <p:cNvSpPr>
            <a:spLocks noGrp="1"/>
          </p:cNvSpPr>
          <p:nvPr>
            <p:ph type="title"/>
          </p:nvPr>
        </p:nvSpPr>
        <p:spPr/>
        <p:txBody>
          <a:bodyPr/>
          <a:lstStyle/>
          <a:p>
            <a:r>
              <a:rPr lang="en-US" altLang="en-US"/>
              <a:t>Local Procedure Calls in Windows</a:t>
            </a:r>
          </a:p>
        </p:txBody>
      </p:sp>
      <p:pic>
        <p:nvPicPr>
          <p:cNvPr id="109570" name="Picture 1">
            <a:extLst>
              <a:ext uri="{FF2B5EF4-FFF2-40B4-BE49-F238E27FC236}">
                <a16:creationId xmlns="" xmlns:a16="http://schemas.microsoft.com/office/drawing/2014/main" id="{14B3AD59-C960-9A48-AB43-28697B5294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7266" y="1579134"/>
            <a:ext cx="8050544" cy="414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7" name="Rectangle 2">
            <a:extLst>
              <a:ext uri="{FF2B5EF4-FFF2-40B4-BE49-F238E27FC236}">
                <a16:creationId xmlns="" xmlns:a16="http://schemas.microsoft.com/office/drawing/2014/main" id="{4D7FF285-F3F5-B149-A548-EFAE4997559B}"/>
              </a:ext>
            </a:extLst>
          </p:cNvPr>
          <p:cNvSpPr>
            <a:spLocks noGrp="1" noChangeArrowheads="1"/>
          </p:cNvSpPr>
          <p:nvPr>
            <p:ph type="title"/>
          </p:nvPr>
        </p:nvSpPr>
        <p:spPr/>
        <p:txBody>
          <a:bodyPr/>
          <a:lstStyle/>
          <a:p>
            <a:pPr eaLnBrk="1" hangingPunct="1"/>
            <a:r>
              <a:rPr lang="en-US" altLang="en-US"/>
              <a:t>Pipes</a:t>
            </a:r>
          </a:p>
        </p:txBody>
      </p:sp>
      <p:sp>
        <p:nvSpPr>
          <p:cNvPr id="111618" name="Rectangle 3">
            <a:extLst>
              <a:ext uri="{FF2B5EF4-FFF2-40B4-BE49-F238E27FC236}">
                <a16:creationId xmlns="" xmlns:a16="http://schemas.microsoft.com/office/drawing/2014/main" id="{D2A989C0-A20C-7549-ADE3-4339D7707F9F}"/>
              </a:ext>
            </a:extLst>
          </p:cNvPr>
          <p:cNvSpPr>
            <a:spLocks noGrp="1" noChangeArrowheads="1"/>
          </p:cNvSpPr>
          <p:nvPr>
            <p:ph idx="1"/>
          </p:nvPr>
        </p:nvSpPr>
        <p:spPr/>
        <p:txBody>
          <a:bodyPr/>
          <a:lstStyle/>
          <a:p>
            <a:r>
              <a:rPr lang="en-US" altLang="en-US" dirty="0"/>
              <a:t>Acts as a conduit allowing two processes to communicate</a:t>
            </a:r>
          </a:p>
          <a:p>
            <a:r>
              <a:rPr lang="en-US" altLang="en-US" dirty="0"/>
              <a:t>Issues:</a:t>
            </a:r>
          </a:p>
          <a:p>
            <a:pPr lvl="1"/>
            <a:r>
              <a:rPr lang="en-US" altLang="en-US" dirty="0"/>
              <a:t>Is communication unidirectional or bidirectional?</a:t>
            </a:r>
          </a:p>
          <a:p>
            <a:pPr lvl="1"/>
            <a:r>
              <a:rPr lang="en-US" altLang="en-US" dirty="0"/>
              <a:t>In the case of two-way communication, is it half or full-duplex?</a:t>
            </a:r>
          </a:p>
          <a:p>
            <a:pPr lvl="1"/>
            <a:r>
              <a:rPr lang="en-US" altLang="en-US" dirty="0"/>
              <a:t>Must there exist a relationship (e.g., </a:t>
            </a:r>
            <a:r>
              <a:rPr lang="en-US" altLang="en-US" i="1" dirty="0">
                <a:solidFill>
                  <a:srgbClr val="0070C0"/>
                </a:solidFill>
              </a:rPr>
              <a:t>parent-child</a:t>
            </a:r>
            <a:r>
              <a:rPr lang="en-US" altLang="en-US" dirty="0"/>
              <a:t>) between the communicating processes?</a:t>
            </a:r>
          </a:p>
          <a:p>
            <a:pPr lvl="1"/>
            <a:r>
              <a:rPr lang="en-US" altLang="en-US" dirty="0"/>
              <a:t>Can the pipes be used over a network?</a:t>
            </a:r>
          </a:p>
          <a:p>
            <a:r>
              <a:rPr lang="en-US" altLang="en-US" i="1" dirty="0">
                <a:solidFill>
                  <a:srgbClr val="0070C0"/>
                </a:solidFill>
              </a:rPr>
              <a:t>Ordinary pipes </a:t>
            </a:r>
            <a:r>
              <a:rPr lang="en-US" altLang="en-US" dirty="0"/>
              <a:t>– cannot be accessed from outside the process that created it. Typically, a parent process creates a pipe and uses it to communicate with a child process that it created. </a:t>
            </a:r>
          </a:p>
          <a:p>
            <a:r>
              <a:rPr lang="en-US" altLang="en-US" i="1" dirty="0">
                <a:solidFill>
                  <a:srgbClr val="0070C0"/>
                </a:solidFill>
              </a:rPr>
              <a:t>Named pipes </a:t>
            </a:r>
            <a:r>
              <a:rPr lang="en-US" altLang="en-US" dirty="0"/>
              <a:t>– can be accessed without a parent-child relationship.</a:t>
            </a:r>
          </a:p>
          <a:p>
            <a:pPr>
              <a:buFont typeface="Monotype Sorts" pitchFamily="2" charset="2"/>
              <a:buNone/>
            </a:pPr>
            <a:endParaRPr lang="en-US" altLang="en-US" dirty="0"/>
          </a:p>
          <a:p>
            <a:pPr lvl="1"/>
            <a:endParaRPr lang="en-US"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5" name="Title 6">
            <a:extLst>
              <a:ext uri="{FF2B5EF4-FFF2-40B4-BE49-F238E27FC236}">
                <a16:creationId xmlns="" xmlns:a16="http://schemas.microsoft.com/office/drawing/2014/main" id="{4DAE5DFF-AB52-404C-A084-EA8A8697F50D}"/>
              </a:ext>
            </a:extLst>
          </p:cNvPr>
          <p:cNvSpPr>
            <a:spLocks noGrp="1"/>
          </p:cNvSpPr>
          <p:nvPr>
            <p:ph type="title"/>
          </p:nvPr>
        </p:nvSpPr>
        <p:spPr/>
        <p:txBody>
          <a:bodyPr/>
          <a:lstStyle/>
          <a:p>
            <a:r>
              <a:rPr lang="en-US" altLang="en-US"/>
              <a:t>Ordinary Pipes</a:t>
            </a:r>
          </a:p>
        </p:txBody>
      </p:sp>
      <p:sp>
        <p:nvSpPr>
          <p:cNvPr id="54275" name="Content Placeholder 7">
            <a:extLst>
              <a:ext uri="{FF2B5EF4-FFF2-40B4-BE49-F238E27FC236}">
                <a16:creationId xmlns="" xmlns:a16="http://schemas.microsoft.com/office/drawing/2014/main" id="{506DF7D1-BE16-324D-9563-7CDF4B0045FC}"/>
              </a:ext>
            </a:extLst>
          </p:cNvPr>
          <p:cNvSpPr>
            <a:spLocks noGrp="1"/>
          </p:cNvSpPr>
          <p:nvPr>
            <p:ph idx="1"/>
          </p:nvPr>
        </p:nvSpPr>
        <p:spPr/>
        <p:txBody>
          <a:bodyPr/>
          <a:lstStyle/>
          <a:p>
            <a:r>
              <a:rPr lang="en-US" altLang="en-US" i="1" dirty="0">
                <a:solidFill>
                  <a:srgbClr val="0070C0"/>
                </a:solidFill>
              </a:rPr>
              <a:t>Ordinary Pipes</a:t>
            </a:r>
            <a:r>
              <a:rPr lang="en-US" altLang="en-US" b="1" dirty="0"/>
              <a:t> </a:t>
            </a:r>
            <a:r>
              <a:rPr lang="en-US" altLang="en-US" dirty="0"/>
              <a:t>allow communication in standard producer-consumer style</a:t>
            </a:r>
          </a:p>
          <a:p>
            <a:pPr lvl="1"/>
            <a:r>
              <a:rPr lang="en-US" altLang="en-US" i="1" dirty="0">
                <a:solidFill>
                  <a:srgbClr val="0070C0"/>
                </a:solidFill>
              </a:rPr>
              <a:t>Producer</a:t>
            </a:r>
            <a:r>
              <a:rPr lang="en-US" altLang="en-US" dirty="0"/>
              <a:t> writes to one end (the </a:t>
            </a:r>
            <a:r>
              <a:rPr lang="en-US" altLang="en-US" i="1" dirty="0">
                <a:solidFill>
                  <a:srgbClr val="0070C0"/>
                </a:solidFill>
              </a:rPr>
              <a:t>write-end</a:t>
            </a:r>
            <a:r>
              <a:rPr lang="en-US" altLang="en-US" b="1" dirty="0">
                <a:solidFill>
                  <a:srgbClr val="0000FF"/>
                </a:solidFill>
              </a:rPr>
              <a:t> </a:t>
            </a:r>
            <a:r>
              <a:rPr lang="en-US" altLang="en-US" dirty="0"/>
              <a:t>of the pipe)</a:t>
            </a:r>
          </a:p>
          <a:p>
            <a:pPr lvl="1"/>
            <a:r>
              <a:rPr lang="en-US" altLang="en-US" i="1" dirty="0">
                <a:solidFill>
                  <a:srgbClr val="0070C0"/>
                </a:solidFill>
              </a:rPr>
              <a:t>Consumer</a:t>
            </a:r>
            <a:r>
              <a:rPr lang="en-US" altLang="en-US" dirty="0"/>
              <a:t> reads from the other end (the </a:t>
            </a:r>
            <a:r>
              <a:rPr lang="en-US" altLang="en-US" i="1" dirty="0">
                <a:solidFill>
                  <a:srgbClr val="0070C0"/>
                </a:solidFill>
              </a:rPr>
              <a:t>read-end</a:t>
            </a:r>
            <a:r>
              <a:rPr lang="en-US" altLang="en-US" i="1" dirty="0"/>
              <a:t> </a:t>
            </a:r>
            <a:r>
              <a:rPr lang="en-US" altLang="en-US" dirty="0"/>
              <a:t>of the pipe)</a:t>
            </a:r>
          </a:p>
          <a:p>
            <a:r>
              <a:rPr lang="en-US" altLang="en-US" dirty="0"/>
              <a:t>Ordinary pipes are therefore unidirectional</a:t>
            </a:r>
          </a:p>
          <a:p>
            <a:r>
              <a:rPr lang="en-US" altLang="en-US" dirty="0"/>
              <a:t>Require </a:t>
            </a:r>
            <a:r>
              <a:rPr lang="en-US" altLang="en-US" i="1" dirty="0">
                <a:solidFill>
                  <a:srgbClr val="0070C0"/>
                </a:solidFill>
              </a:rPr>
              <a:t>parent-child relationship </a:t>
            </a:r>
            <a:r>
              <a:rPr lang="en-US" altLang="en-US" dirty="0"/>
              <a:t>between communicating processes</a:t>
            </a:r>
          </a:p>
          <a:p>
            <a:pPr>
              <a:buFont typeface="Monotype Sorts" pitchFamily="2" charset="2"/>
              <a:buNone/>
            </a:pPr>
            <a:endParaRPr lang="en-US" altLang="en-US" dirty="0"/>
          </a:p>
          <a:p>
            <a:endParaRPr lang="en-US" altLang="en-US" dirty="0"/>
          </a:p>
          <a:p>
            <a:endParaRPr lang="en-US" altLang="en-US" dirty="0"/>
          </a:p>
          <a:p>
            <a:endParaRPr lang="en-US" altLang="en-US" dirty="0"/>
          </a:p>
          <a:p>
            <a:pPr>
              <a:buFont typeface="Monotype Sorts" pitchFamily="2" charset="2"/>
              <a:buNone/>
            </a:pPr>
            <a:endParaRPr lang="en-US" altLang="en-US" dirty="0"/>
          </a:p>
          <a:p>
            <a:pPr>
              <a:buFont typeface="Monotype Sorts" pitchFamily="2" charset="2"/>
              <a:buNone/>
            </a:pPr>
            <a:endParaRPr lang="en-US" altLang="en-US" sz="800" dirty="0"/>
          </a:p>
          <a:p>
            <a:r>
              <a:rPr lang="en-US" altLang="en-US" b="1" dirty="0">
                <a:solidFill>
                  <a:srgbClr val="0070C0"/>
                </a:solidFill>
              </a:rPr>
              <a:t>Windows</a:t>
            </a:r>
            <a:r>
              <a:rPr lang="en-US" altLang="en-US" dirty="0"/>
              <a:t> calls these </a:t>
            </a:r>
            <a:r>
              <a:rPr lang="en-US" altLang="en-US" i="1" dirty="0">
                <a:solidFill>
                  <a:srgbClr val="0070C0"/>
                </a:solidFill>
              </a:rPr>
              <a:t>anonymous pipes</a:t>
            </a:r>
          </a:p>
        </p:txBody>
      </p:sp>
      <p:pic>
        <p:nvPicPr>
          <p:cNvPr id="113667" name="Picture 1">
            <a:extLst>
              <a:ext uri="{FF2B5EF4-FFF2-40B4-BE49-F238E27FC236}">
                <a16:creationId xmlns="" xmlns:a16="http://schemas.microsoft.com/office/drawing/2014/main" id="{DB2B4893-D25F-AA47-A882-244B5A42DCF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0348" y="4326422"/>
            <a:ext cx="5579473" cy="1899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713" name="Title 6">
            <a:extLst>
              <a:ext uri="{FF2B5EF4-FFF2-40B4-BE49-F238E27FC236}">
                <a16:creationId xmlns="" xmlns:a16="http://schemas.microsoft.com/office/drawing/2014/main" id="{25EB8246-C416-7D41-9650-CB490716F7B8}"/>
              </a:ext>
            </a:extLst>
          </p:cNvPr>
          <p:cNvSpPr>
            <a:spLocks noGrp="1"/>
          </p:cNvSpPr>
          <p:nvPr>
            <p:ph type="title"/>
          </p:nvPr>
        </p:nvSpPr>
        <p:spPr/>
        <p:txBody>
          <a:bodyPr/>
          <a:lstStyle/>
          <a:p>
            <a:r>
              <a:rPr lang="en-US" altLang="en-US"/>
              <a:t>Named Pipes</a:t>
            </a:r>
          </a:p>
        </p:txBody>
      </p:sp>
      <p:sp>
        <p:nvSpPr>
          <p:cNvPr id="115714" name="Content Placeholder 7">
            <a:extLst>
              <a:ext uri="{FF2B5EF4-FFF2-40B4-BE49-F238E27FC236}">
                <a16:creationId xmlns="" xmlns:a16="http://schemas.microsoft.com/office/drawing/2014/main" id="{874866AC-F84A-B540-8E7A-74C421EE6166}"/>
              </a:ext>
            </a:extLst>
          </p:cNvPr>
          <p:cNvSpPr>
            <a:spLocks noGrp="1"/>
          </p:cNvSpPr>
          <p:nvPr>
            <p:ph idx="1"/>
          </p:nvPr>
        </p:nvSpPr>
        <p:spPr/>
        <p:txBody>
          <a:bodyPr/>
          <a:lstStyle/>
          <a:p>
            <a:r>
              <a:rPr lang="en-US" altLang="en-US" i="1" dirty="0">
                <a:solidFill>
                  <a:srgbClr val="0070C0"/>
                </a:solidFill>
              </a:rPr>
              <a:t>Named pipes </a:t>
            </a:r>
            <a:r>
              <a:rPr lang="en-US" altLang="en-US" dirty="0"/>
              <a:t>are more powerful than ordinary pipes</a:t>
            </a:r>
          </a:p>
          <a:p>
            <a:r>
              <a:rPr lang="en-US" altLang="en-US" dirty="0"/>
              <a:t>Communication is bidirectional</a:t>
            </a:r>
          </a:p>
          <a:p>
            <a:r>
              <a:rPr lang="en-US" altLang="en-US" i="1" dirty="0">
                <a:solidFill>
                  <a:srgbClr val="0070C0"/>
                </a:solidFill>
              </a:rPr>
              <a:t>No parent-child relationship </a:t>
            </a:r>
            <a:r>
              <a:rPr lang="en-US" altLang="en-US" dirty="0"/>
              <a:t>is necessary between the communicating processes</a:t>
            </a:r>
          </a:p>
          <a:p>
            <a:r>
              <a:rPr lang="en-US" altLang="en-US" dirty="0"/>
              <a:t>Several processes can use the named pipe for communication</a:t>
            </a:r>
          </a:p>
          <a:p>
            <a:r>
              <a:rPr lang="en-US" altLang="en-US" dirty="0"/>
              <a:t>Provided on both</a:t>
            </a:r>
            <a:r>
              <a:rPr lang="en-US" altLang="en-US" i="1" dirty="0">
                <a:solidFill>
                  <a:srgbClr val="0070C0"/>
                </a:solidFill>
              </a:rPr>
              <a:t> </a:t>
            </a:r>
            <a:r>
              <a:rPr lang="en-US" altLang="en-US" b="1" dirty="0">
                <a:solidFill>
                  <a:srgbClr val="0070C0"/>
                </a:solidFill>
              </a:rPr>
              <a:t>UNIX</a:t>
            </a:r>
            <a:r>
              <a:rPr lang="en-US" altLang="en-US" i="1" dirty="0">
                <a:solidFill>
                  <a:srgbClr val="0070C0"/>
                </a:solidFill>
              </a:rPr>
              <a:t> </a:t>
            </a:r>
            <a:r>
              <a:rPr lang="en-US" altLang="en-US" dirty="0"/>
              <a:t>and </a:t>
            </a:r>
            <a:r>
              <a:rPr lang="en-US" altLang="en-US" b="1" dirty="0">
                <a:solidFill>
                  <a:srgbClr val="0070C0"/>
                </a:solidFill>
              </a:rPr>
              <a:t>Windows</a:t>
            </a:r>
            <a:r>
              <a:rPr lang="en-US" altLang="en-US" i="1" dirty="0">
                <a:solidFill>
                  <a:srgbClr val="0070C0"/>
                </a:solidFill>
              </a:rPr>
              <a:t> </a:t>
            </a:r>
            <a:r>
              <a:rPr lang="en-US" altLang="en-US" dirty="0"/>
              <a:t>systems</a:t>
            </a:r>
          </a:p>
          <a:p>
            <a:endParaRPr lang="en-US"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 xmlns:a16="http://schemas.microsoft.com/office/drawing/2014/main" id="{5F17289F-E4E6-5F47-8137-18B1A79D9866}"/>
              </a:ext>
            </a:extLst>
          </p:cNvPr>
          <p:cNvSpPr>
            <a:spLocks noGrp="1" noChangeArrowheads="1"/>
          </p:cNvSpPr>
          <p:nvPr>
            <p:ph type="title"/>
          </p:nvPr>
        </p:nvSpPr>
        <p:spPr/>
        <p:txBody>
          <a:bodyPr/>
          <a:lstStyle/>
          <a:p>
            <a:pPr eaLnBrk="1" hangingPunct="1"/>
            <a:r>
              <a:rPr lang="en-US" altLang="en-US"/>
              <a:t>Process in Memory</a:t>
            </a:r>
          </a:p>
        </p:txBody>
      </p:sp>
      <p:grpSp>
        <p:nvGrpSpPr>
          <p:cNvPr id="3" name="Group 2">
            <a:extLst>
              <a:ext uri="{FF2B5EF4-FFF2-40B4-BE49-F238E27FC236}">
                <a16:creationId xmlns="" xmlns:a16="http://schemas.microsoft.com/office/drawing/2014/main" id="{5D126DE4-315D-4949-9DC9-623EDF631528}"/>
              </a:ext>
            </a:extLst>
          </p:cNvPr>
          <p:cNvGrpSpPr/>
          <p:nvPr/>
        </p:nvGrpSpPr>
        <p:grpSpPr>
          <a:xfrm>
            <a:off x="2766147" y="1643335"/>
            <a:ext cx="3302144" cy="4530086"/>
            <a:chOff x="3027405" y="1077581"/>
            <a:chExt cx="3278394" cy="5250849"/>
          </a:xfrm>
        </p:grpSpPr>
        <p:pic>
          <p:nvPicPr>
            <p:cNvPr id="15362" name="Picture 1">
              <a:extLst>
                <a:ext uri="{FF2B5EF4-FFF2-40B4-BE49-F238E27FC236}">
                  <a16:creationId xmlns="" xmlns:a16="http://schemas.microsoft.com/office/drawing/2014/main" id="{0EB7AF59-ADBD-7C47-8A6F-E3E0805446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27405" y="1385358"/>
              <a:ext cx="3089190" cy="4943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 xmlns:a16="http://schemas.microsoft.com/office/drawing/2014/main" id="{8A216381-E909-344D-8878-2D41C121B626}"/>
                </a:ext>
              </a:extLst>
            </p:cNvPr>
            <p:cNvSpPr txBox="1"/>
            <p:nvPr/>
          </p:nvSpPr>
          <p:spPr>
            <a:xfrm>
              <a:off x="3526973" y="1077581"/>
              <a:ext cx="2778826" cy="307777"/>
            </a:xfrm>
            <a:prstGeom prst="rect">
              <a:avLst/>
            </a:prstGeom>
            <a:noFill/>
          </p:spPr>
          <p:txBody>
            <a:bodyPr wrap="square" rtlCol="0">
              <a:spAutoFit/>
            </a:bodyPr>
            <a:lstStyle/>
            <a:p>
              <a:r>
                <a:rPr lang="en-US" sz="1400" dirty="0"/>
                <a:t>(memory limits of a process)</a:t>
              </a:r>
            </a:p>
          </p:txBody>
        </p:sp>
      </p:grpSp>
      <p:sp>
        <p:nvSpPr>
          <p:cNvPr id="4" name="TextBox 3">
            <a:extLst>
              <a:ext uri="{FF2B5EF4-FFF2-40B4-BE49-F238E27FC236}">
                <a16:creationId xmlns="" xmlns:a16="http://schemas.microsoft.com/office/drawing/2014/main" id="{8927E816-9D64-784C-919A-1226AA0D37A4}"/>
              </a:ext>
            </a:extLst>
          </p:cNvPr>
          <p:cNvSpPr txBox="1"/>
          <p:nvPr/>
        </p:nvSpPr>
        <p:spPr>
          <a:xfrm>
            <a:off x="6963509" y="5810935"/>
            <a:ext cx="1888392" cy="369332"/>
          </a:xfrm>
          <a:prstGeom prst="rect">
            <a:avLst/>
          </a:prstGeom>
          <a:noFill/>
        </p:spPr>
        <p:txBody>
          <a:bodyPr wrap="square" rtlCol="0">
            <a:spAutoFit/>
          </a:bodyPr>
          <a:lstStyle/>
          <a:p>
            <a:r>
              <a:rPr lang="en-US" b="1" i="1" dirty="0">
                <a:latin typeface="Courier New" panose="02070309020205020404" pitchFamily="49" charset="0"/>
                <a:cs typeface="Courier New" panose="02070309020205020404" pitchFamily="49" charset="0"/>
              </a:rPr>
              <a:t>#size &lt;</a:t>
            </a:r>
            <a:r>
              <a:rPr lang="en-US" b="1" i="1" dirty="0" err="1">
                <a:latin typeface="Courier New" panose="02070309020205020404" pitchFamily="49" charset="0"/>
                <a:cs typeface="Courier New" panose="02070309020205020404" pitchFamily="49" charset="0"/>
              </a:rPr>
              <a:t>pid</a:t>
            </a:r>
            <a:r>
              <a:rPr lang="en-US" b="1" i="1" dirty="0">
                <a:latin typeface="Courier New" panose="02070309020205020404" pitchFamily="49" charset="0"/>
                <a:cs typeface="Courier New" panose="02070309020205020404" pitchFamily="49" charset="0"/>
              </a:rPr>
              <a:t>&gt;</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61" name="Rectangle 2">
            <a:extLst>
              <a:ext uri="{FF2B5EF4-FFF2-40B4-BE49-F238E27FC236}">
                <a16:creationId xmlns="" xmlns:a16="http://schemas.microsoft.com/office/drawing/2014/main" id="{5407EAE9-84E9-7449-95DE-ABFACB6996DF}"/>
              </a:ext>
            </a:extLst>
          </p:cNvPr>
          <p:cNvSpPr>
            <a:spLocks noGrp="1" noChangeArrowheads="1"/>
          </p:cNvSpPr>
          <p:nvPr>
            <p:ph type="title"/>
          </p:nvPr>
        </p:nvSpPr>
        <p:spPr/>
        <p:txBody>
          <a:bodyPr/>
          <a:lstStyle/>
          <a:p>
            <a:r>
              <a:rPr lang="en-US" altLang="en-US" sz="2400" dirty="0"/>
              <a:t>Communications in Client-Server Systems</a:t>
            </a:r>
          </a:p>
        </p:txBody>
      </p:sp>
      <p:sp>
        <p:nvSpPr>
          <p:cNvPr id="117762" name="Rectangle 3">
            <a:extLst>
              <a:ext uri="{FF2B5EF4-FFF2-40B4-BE49-F238E27FC236}">
                <a16:creationId xmlns="" xmlns:a16="http://schemas.microsoft.com/office/drawing/2014/main" id="{5A4B7509-CAFF-284F-8E77-AF5ECFF174AB}"/>
              </a:ext>
            </a:extLst>
          </p:cNvPr>
          <p:cNvSpPr>
            <a:spLocks noGrp="1" noChangeArrowheads="1"/>
          </p:cNvSpPr>
          <p:nvPr>
            <p:ph idx="1"/>
          </p:nvPr>
        </p:nvSpPr>
        <p:spPr/>
        <p:txBody>
          <a:bodyPr/>
          <a:lstStyle/>
          <a:p>
            <a:r>
              <a:rPr lang="en-US" altLang="en-US" b="1" dirty="0">
                <a:solidFill>
                  <a:srgbClr val="0070C0"/>
                </a:solidFill>
              </a:rPr>
              <a:t>Sockets</a:t>
            </a:r>
          </a:p>
          <a:p>
            <a:pPr lvl="1"/>
            <a:r>
              <a:rPr lang="en-US" altLang="en-US" dirty="0"/>
              <a:t>A </a:t>
            </a:r>
            <a:r>
              <a:rPr lang="en-US" altLang="en-US" i="1" dirty="0">
                <a:solidFill>
                  <a:srgbClr val="0070C0"/>
                </a:solidFill>
              </a:rPr>
              <a:t>socket</a:t>
            </a:r>
            <a:r>
              <a:rPr lang="en-US" altLang="en-US" b="1" dirty="0">
                <a:solidFill>
                  <a:srgbClr val="0000FF"/>
                </a:solidFill>
              </a:rPr>
              <a:t> </a:t>
            </a:r>
            <a:r>
              <a:rPr lang="en-US" altLang="en-US" dirty="0"/>
              <a:t>is defined as an endpoint for communication</a:t>
            </a:r>
            <a:endParaRPr lang="en-US" altLang="en-US" sz="600" dirty="0"/>
          </a:p>
          <a:p>
            <a:pPr lvl="1"/>
            <a:r>
              <a:rPr lang="en-US" altLang="en-US" dirty="0"/>
              <a:t>It is a concatenation of </a:t>
            </a:r>
            <a:r>
              <a:rPr lang="en-US" altLang="en-US" i="1" dirty="0">
                <a:solidFill>
                  <a:srgbClr val="0070C0"/>
                </a:solidFill>
              </a:rPr>
              <a:t>IP address </a:t>
            </a:r>
            <a:r>
              <a:rPr lang="en-US" altLang="en-US" dirty="0"/>
              <a:t>and </a:t>
            </a:r>
            <a:r>
              <a:rPr lang="en-US" altLang="en-US" i="1" dirty="0">
                <a:solidFill>
                  <a:srgbClr val="0070C0"/>
                </a:solidFill>
              </a:rPr>
              <a:t>port</a:t>
            </a:r>
            <a:r>
              <a:rPr lang="en-US" altLang="en-US" dirty="0"/>
              <a:t> – a number included at start of message packet to differentiate network services on a host</a:t>
            </a:r>
            <a:endParaRPr lang="en-US" altLang="en-US" sz="600" dirty="0"/>
          </a:p>
          <a:p>
            <a:pPr lvl="2"/>
            <a:r>
              <a:rPr lang="en-US" altLang="en-US" dirty="0"/>
              <a:t>E.g., The socket </a:t>
            </a:r>
            <a:r>
              <a:rPr lang="en-US" altLang="en-US" b="1" dirty="0"/>
              <a:t>161.25.19.8:1625</a:t>
            </a:r>
            <a:r>
              <a:rPr lang="en-US" altLang="en-US" dirty="0"/>
              <a:t> refers to port </a:t>
            </a:r>
            <a:r>
              <a:rPr lang="en-US" altLang="en-US" b="1" dirty="0"/>
              <a:t>1625</a:t>
            </a:r>
            <a:r>
              <a:rPr lang="en-US" altLang="en-US" dirty="0"/>
              <a:t> on host </a:t>
            </a:r>
            <a:r>
              <a:rPr lang="en-US" altLang="en-US" b="1" dirty="0"/>
              <a:t>161.25.19.8</a:t>
            </a:r>
            <a:endParaRPr lang="en-US" altLang="en-US" sz="600" b="1" dirty="0"/>
          </a:p>
          <a:p>
            <a:pPr lvl="1"/>
            <a:r>
              <a:rPr lang="en-US" altLang="en-US" dirty="0"/>
              <a:t>Communication consists between a pair of sockets</a:t>
            </a:r>
            <a:endParaRPr lang="en-US" altLang="en-US" sz="600" dirty="0"/>
          </a:p>
          <a:p>
            <a:pPr lvl="1"/>
            <a:r>
              <a:rPr lang="en-US" altLang="en-US" dirty="0"/>
              <a:t>All ports below 1024 are </a:t>
            </a:r>
            <a:r>
              <a:rPr lang="en-US" altLang="en-US" i="1" dirty="0">
                <a:solidFill>
                  <a:srgbClr val="0070C0"/>
                </a:solidFill>
              </a:rPr>
              <a:t>well known</a:t>
            </a:r>
            <a:r>
              <a:rPr lang="en-US" altLang="en-US" dirty="0"/>
              <a:t>, used for standard services</a:t>
            </a:r>
            <a:endParaRPr lang="en-US" altLang="en-US" sz="600" dirty="0"/>
          </a:p>
          <a:p>
            <a:pPr lvl="1"/>
            <a:r>
              <a:rPr lang="en-US" altLang="en-US" dirty="0"/>
              <a:t>Special IP address </a:t>
            </a:r>
            <a:r>
              <a:rPr lang="en-US" altLang="en-US" b="1" dirty="0"/>
              <a:t>127.0.0.1</a:t>
            </a:r>
            <a:r>
              <a:rPr lang="en-US" altLang="en-US" dirty="0"/>
              <a:t> (</a:t>
            </a:r>
            <a:r>
              <a:rPr lang="en-US" altLang="en-US" i="1" dirty="0">
                <a:solidFill>
                  <a:srgbClr val="0070C0"/>
                </a:solidFill>
              </a:rPr>
              <a:t>loopback</a:t>
            </a:r>
            <a:r>
              <a:rPr lang="en-US" altLang="en-US" dirty="0"/>
              <a:t>) to refer to system on which process is running</a:t>
            </a:r>
          </a:p>
          <a:p>
            <a:r>
              <a:rPr lang="en-US" altLang="en-US" b="1" dirty="0">
                <a:solidFill>
                  <a:srgbClr val="0070C0"/>
                </a:solidFill>
              </a:rPr>
              <a:t>Remote Procedure Calls </a:t>
            </a:r>
            <a:r>
              <a:rPr lang="en-US" altLang="en-US" b="1" dirty="0"/>
              <a:t>(RPC)</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 xmlns:a16="http://schemas.microsoft.com/office/drawing/2014/main" id="{D27DFDB4-6E53-444B-B7EB-DA349CCDBE15}"/>
              </a:ext>
            </a:extLst>
          </p:cNvPr>
          <p:cNvSpPr>
            <a:spLocks noGrp="1" noChangeArrowheads="1"/>
          </p:cNvSpPr>
          <p:nvPr>
            <p:ph type="title"/>
          </p:nvPr>
        </p:nvSpPr>
        <p:spPr/>
        <p:txBody>
          <a:bodyPr/>
          <a:lstStyle/>
          <a:p>
            <a:pPr eaLnBrk="1" hangingPunct="1"/>
            <a:r>
              <a:rPr lang="en-US" altLang="en-US"/>
              <a:t>Socket Communication</a:t>
            </a:r>
          </a:p>
        </p:txBody>
      </p:sp>
      <p:pic>
        <p:nvPicPr>
          <p:cNvPr id="121858" name="Picture 1">
            <a:extLst>
              <a:ext uri="{FF2B5EF4-FFF2-40B4-BE49-F238E27FC236}">
                <a16:creationId xmlns="" xmlns:a16="http://schemas.microsoft.com/office/drawing/2014/main" id="{BA4D64DB-03C9-CD4C-8930-B877CAB4340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59243" y="1364170"/>
            <a:ext cx="6760239" cy="4604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a:extLst>
              <a:ext uri="{FF2B5EF4-FFF2-40B4-BE49-F238E27FC236}">
                <a16:creationId xmlns="" xmlns:a16="http://schemas.microsoft.com/office/drawing/2014/main" id="{D1E9312A-A101-3C4E-8B66-5EFDBC816E6D}"/>
              </a:ext>
            </a:extLst>
          </p:cNvPr>
          <p:cNvSpPr>
            <a:spLocks noGrp="1" noChangeArrowheads="1"/>
          </p:cNvSpPr>
          <p:nvPr>
            <p:ph type="title"/>
          </p:nvPr>
        </p:nvSpPr>
        <p:spPr/>
        <p:txBody>
          <a:bodyPr/>
          <a:lstStyle/>
          <a:p>
            <a:pPr eaLnBrk="1" hangingPunct="1"/>
            <a:r>
              <a:rPr lang="en-US" altLang="en-US" dirty="0"/>
              <a:t>Sockets in Java – Server</a:t>
            </a:r>
          </a:p>
        </p:txBody>
      </p:sp>
      <p:pic>
        <p:nvPicPr>
          <p:cNvPr id="6" name="Picture 1">
            <a:extLst>
              <a:ext uri="{FF2B5EF4-FFF2-40B4-BE49-F238E27FC236}">
                <a16:creationId xmlns="" xmlns:a16="http://schemas.microsoft.com/office/drawing/2014/main" id="{A5F221D0-0C1F-FD42-918A-691C775DCC7E}"/>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2569" b="2569"/>
          <a:stretch/>
        </p:blipFill>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6" name="Rectangle 3">
            <a:extLst>
              <a:ext uri="{FF2B5EF4-FFF2-40B4-BE49-F238E27FC236}">
                <a16:creationId xmlns="" xmlns:a16="http://schemas.microsoft.com/office/drawing/2014/main" id="{9351AF5B-C520-5D4D-94B3-2C41557BE53B}"/>
              </a:ext>
            </a:extLst>
          </p:cNvPr>
          <p:cNvSpPr>
            <a:spLocks noGrp="1" noChangeArrowheads="1"/>
          </p:cNvSpPr>
          <p:nvPr>
            <p:ph sz="half" idx="10"/>
          </p:nvPr>
        </p:nvSpPr>
        <p:spPr>
          <a:xfrm>
            <a:off x="5677469" y="1376980"/>
            <a:ext cx="3154035" cy="5037071"/>
          </a:xfrm>
        </p:spPr>
        <p:txBody>
          <a:bodyPr/>
          <a:lstStyle/>
          <a:p>
            <a:r>
              <a:rPr lang="en-US" altLang="en-US" dirty="0"/>
              <a:t>Three types of sockets</a:t>
            </a:r>
          </a:p>
          <a:p>
            <a:pPr lvl="1"/>
            <a:r>
              <a:rPr lang="en-US" altLang="en-US" i="1" dirty="0">
                <a:solidFill>
                  <a:srgbClr val="0070C0"/>
                </a:solidFill>
              </a:rPr>
              <a:t>Connection-oriented (TCP)</a:t>
            </a:r>
          </a:p>
          <a:p>
            <a:pPr lvl="1"/>
            <a:r>
              <a:rPr lang="en-US" altLang="en-US" i="1" dirty="0">
                <a:solidFill>
                  <a:srgbClr val="0070C0"/>
                </a:solidFill>
              </a:rPr>
              <a:t>Connectionless (UDP)</a:t>
            </a:r>
          </a:p>
          <a:p>
            <a:pPr lvl="1"/>
            <a:r>
              <a:rPr lang="en-US" altLang="en-US" b="1" dirty="0" err="1">
                <a:latin typeface="Courier New" panose="02070309020205020404" pitchFamily="49" charset="0"/>
              </a:rPr>
              <a:t>MulticastSocket</a:t>
            </a:r>
            <a:r>
              <a:rPr lang="en-US" altLang="en-US" dirty="0"/>
              <a:t> class– data can be sent to multiple recipients</a:t>
            </a:r>
          </a:p>
          <a:p>
            <a:r>
              <a:rPr lang="en-US" altLang="en-US" dirty="0"/>
              <a:t>Consider this “Date” </a:t>
            </a:r>
            <a:r>
              <a:rPr lang="en-US" altLang="en-US" i="1" dirty="0">
                <a:solidFill>
                  <a:srgbClr val="0070C0"/>
                </a:solidFill>
              </a:rPr>
              <a:t>server</a:t>
            </a:r>
            <a:r>
              <a:rPr lang="en-US" altLang="en-US" dirty="0"/>
              <a:t> in Java:</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5953" name="Title 1">
            <a:extLst>
              <a:ext uri="{FF2B5EF4-FFF2-40B4-BE49-F238E27FC236}">
                <a16:creationId xmlns="" xmlns:a16="http://schemas.microsoft.com/office/drawing/2014/main" id="{91C778B0-CE00-1347-96CD-60D393A0FD9B}"/>
              </a:ext>
            </a:extLst>
          </p:cNvPr>
          <p:cNvSpPr>
            <a:spLocks noGrp="1"/>
          </p:cNvSpPr>
          <p:nvPr>
            <p:ph type="title"/>
          </p:nvPr>
        </p:nvSpPr>
        <p:spPr/>
        <p:txBody>
          <a:bodyPr/>
          <a:lstStyle/>
          <a:p>
            <a:r>
              <a:rPr lang="en-US" altLang="en-US" dirty="0"/>
              <a:t>Sockets in Java – Client</a:t>
            </a:r>
          </a:p>
        </p:txBody>
      </p:sp>
      <p:pic>
        <p:nvPicPr>
          <p:cNvPr id="7" name="Picture 3">
            <a:extLst>
              <a:ext uri="{FF2B5EF4-FFF2-40B4-BE49-F238E27FC236}">
                <a16:creationId xmlns="" xmlns:a16="http://schemas.microsoft.com/office/drawing/2014/main" id="{366C59C1-F2DF-D847-854C-8C1F39C0E0F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400" b="-1400"/>
          <a:stretch/>
        </p:blipFill>
        <p:spPr bwMode="auto">
          <a:xfrm>
            <a:off x="530605" y="1158240"/>
            <a:ext cx="5329713" cy="536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 xmlns:a16="http://schemas.microsoft.com/office/drawing/2014/main" id="{AFDB4D0B-F9B3-A44F-952F-FAD310576A26}"/>
              </a:ext>
            </a:extLst>
          </p:cNvPr>
          <p:cNvSpPr>
            <a:spLocks noGrp="1"/>
          </p:cNvSpPr>
          <p:nvPr>
            <p:ph sz="half" idx="10"/>
          </p:nvPr>
        </p:nvSpPr>
        <p:spPr>
          <a:xfrm>
            <a:off x="5946640" y="1376980"/>
            <a:ext cx="2866056" cy="5037071"/>
          </a:xfrm>
        </p:spPr>
        <p:txBody>
          <a:bodyPr/>
          <a:lstStyle/>
          <a:p>
            <a:r>
              <a:rPr kumimoji="0" lang="en-US" altLang="en-US" dirty="0"/>
              <a:t>The equivalent “Date” </a:t>
            </a:r>
            <a:r>
              <a:rPr kumimoji="0" lang="en-US" altLang="en-US" i="1" dirty="0">
                <a:solidFill>
                  <a:srgbClr val="0070C0"/>
                </a:solidFill>
              </a:rPr>
              <a:t>client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a:extLst>
              <a:ext uri="{FF2B5EF4-FFF2-40B4-BE49-F238E27FC236}">
                <a16:creationId xmlns="" xmlns:a16="http://schemas.microsoft.com/office/drawing/2014/main" id="{BE459CB4-2C1C-8F45-B23C-7610FE7F10F3}"/>
              </a:ext>
            </a:extLst>
          </p:cNvPr>
          <p:cNvSpPr>
            <a:spLocks noGrp="1" noChangeArrowheads="1"/>
          </p:cNvSpPr>
          <p:nvPr>
            <p:ph type="title"/>
          </p:nvPr>
        </p:nvSpPr>
        <p:spPr/>
        <p:txBody>
          <a:bodyPr/>
          <a:lstStyle/>
          <a:p>
            <a:pPr eaLnBrk="1" hangingPunct="1"/>
            <a:r>
              <a:rPr lang="en-US" altLang="en-US"/>
              <a:t>Remote Procedure Calls</a:t>
            </a:r>
          </a:p>
        </p:txBody>
      </p:sp>
      <p:sp>
        <p:nvSpPr>
          <p:cNvPr id="126978" name="Rectangle 3">
            <a:extLst>
              <a:ext uri="{FF2B5EF4-FFF2-40B4-BE49-F238E27FC236}">
                <a16:creationId xmlns="" xmlns:a16="http://schemas.microsoft.com/office/drawing/2014/main" id="{6E21A660-0B16-124D-97CC-4B556F9752B6}"/>
              </a:ext>
            </a:extLst>
          </p:cNvPr>
          <p:cNvSpPr>
            <a:spLocks noGrp="1" noChangeArrowheads="1"/>
          </p:cNvSpPr>
          <p:nvPr>
            <p:ph idx="1"/>
          </p:nvPr>
        </p:nvSpPr>
        <p:spPr/>
        <p:txBody>
          <a:bodyPr/>
          <a:lstStyle/>
          <a:p>
            <a:r>
              <a:rPr lang="en-US" altLang="en-US" b="1" dirty="0">
                <a:solidFill>
                  <a:srgbClr val="0070C0"/>
                </a:solidFill>
              </a:rPr>
              <a:t>Remote Procedure Call </a:t>
            </a:r>
            <a:r>
              <a:rPr lang="en-US" altLang="en-US" dirty="0"/>
              <a:t>(</a:t>
            </a:r>
            <a:r>
              <a:rPr lang="en-US" altLang="en-US" b="1" dirty="0">
                <a:solidFill>
                  <a:srgbClr val="0070C0"/>
                </a:solidFill>
              </a:rPr>
              <a:t>RPC</a:t>
            </a:r>
            <a:r>
              <a:rPr lang="en-US" altLang="en-US" dirty="0"/>
              <a:t>) abstracts procedure calls between processes on </a:t>
            </a:r>
            <a:r>
              <a:rPr lang="en-US" altLang="en-US" i="1" dirty="0">
                <a:solidFill>
                  <a:srgbClr val="0070C0"/>
                </a:solidFill>
              </a:rPr>
              <a:t>networked systems</a:t>
            </a:r>
          </a:p>
          <a:p>
            <a:pPr lvl="1"/>
            <a:r>
              <a:rPr lang="en-US" altLang="en-US" dirty="0"/>
              <a:t>Again uses </a:t>
            </a:r>
            <a:r>
              <a:rPr lang="en-US" altLang="en-US" i="1" dirty="0">
                <a:solidFill>
                  <a:srgbClr val="0070C0"/>
                </a:solidFill>
              </a:rPr>
              <a:t>ports</a:t>
            </a:r>
            <a:r>
              <a:rPr lang="en-US" altLang="en-US" dirty="0"/>
              <a:t> for service differentiation</a:t>
            </a:r>
          </a:p>
          <a:p>
            <a:r>
              <a:rPr lang="en-US" altLang="en-US" i="1" dirty="0">
                <a:solidFill>
                  <a:srgbClr val="0070C0"/>
                </a:solidFill>
              </a:rPr>
              <a:t>Stubs</a:t>
            </a:r>
            <a:r>
              <a:rPr lang="en-US" altLang="en-US" dirty="0"/>
              <a:t> – proxies for the actual procedure on the server and client sides</a:t>
            </a:r>
          </a:p>
          <a:p>
            <a:pPr lvl="1"/>
            <a:r>
              <a:rPr lang="en-US" altLang="en-US" dirty="0"/>
              <a:t>The </a:t>
            </a:r>
            <a:r>
              <a:rPr lang="en-US" altLang="en-US" i="1" dirty="0">
                <a:solidFill>
                  <a:srgbClr val="0070C0"/>
                </a:solidFill>
              </a:rPr>
              <a:t>client-side stub </a:t>
            </a:r>
            <a:r>
              <a:rPr lang="en-US" altLang="en-US" dirty="0"/>
              <a:t>locates the server and </a:t>
            </a:r>
            <a:r>
              <a:rPr lang="en-US" altLang="en-US" i="1" dirty="0">
                <a:solidFill>
                  <a:srgbClr val="0070C0"/>
                </a:solidFill>
              </a:rPr>
              <a:t>marshals</a:t>
            </a:r>
            <a:r>
              <a:rPr lang="en-US" altLang="en-US" dirty="0"/>
              <a:t> the parameters</a:t>
            </a:r>
          </a:p>
          <a:p>
            <a:pPr lvl="1"/>
            <a:r>
              <a:rPr lang="en-US" altLang="en-US" dirty="0"/>
              <a:t>The </a:t>
            </a:r>
            <a:r>
              <a:rPr lang="en-US" altLang="en-US" i="1" dirty="0">
                <a:solidFill>
                  <a:srgbClr val="0070C0"/>
                </a:solidFill>
              </a:rPr>
              <a:t>server-side stub </a:t>
            </a:r>
            <a:r>
              <a:rPr lang="en-US" altLang="en-US" dirty="0"/>
              <a:t>receives this message, unpacks the marshalled parameters, and performs the procedure on the server</a:t>
            </a:r>
          </a:p>
          <a:p>
            <a:r>
              <a:rPr lang="en-US" altLang="en-US" dirty="0"/>
              <a:t>On </a:t>
            </a:r>
            <a:r>
              <a:rPr lang="en-US" altLang="en-US" b="1" dirty="0">
                <a:solidFill>
                  <a:srgbClr val="0070C0"/>
                </a:solidFill>
              </a:rPr>
              <a:t>Windows</a:t>
            </a:r>
            <a:r>
              <a:rPr lang="en-US" altLang="en-US" dirty="0"/>
              <a:t>, stub code compile from specification written in </a:t>
            </a:r>
            <a:r>
              <a:rPr lang="en-US" altLang="en-US" b="1" dirty="0">
                <a:solidFill>
                  <a:srgbClr val="0070C0"/>
                </a:solidFill>
              </a:rPr>
              <a:t>Microsoft Interface Definition Language </a:t>
            </a:r>
            <a:r>
              <a:rPr lang="en-US" altLang="en-US" dirty="0"/>
              <a:t>(</a:t>
            </a:r>
            <a:r>
              <a:rPr lang="en-US" altLang="en-US" b="1" dirty="0">
                <a:solidFill>
                  <a:srgbClr val="0070C0"/>
                </a:solidFill>
              </a:rPr>
              <a:t>MIDL</a:t>
            </a:r>
            <a:r>
              <a:rPr lang="en-US" altLang="en-US" dirty="0"/>
              <a: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025" name="Rectangle 2">
            <a:extLst>
              <a:ext uri="{FF2B5EF4-FFF2-40B4-BE49-F238E27FC236}">
                <a16:creationId xmlns="" xmlns:a16="http://schemas.microsoft.com/office/drawing/2014/main" id="{A282B677-D727-BE41-B4B3-AABA297026E4}"/>
              </a:ext>
            </a:extLst>
          </p:cNvPr>
          <p:cNvSpPr>
            <a:spLocks noGrp="1" noChangeArrowheads="1"/>
          </p:cNvSpPr>
          <p:nvPr>
            <p:ph type="title"/>
          </p:nvPr>
        </p:nvSpPr>
        <p:spPr/>
        <p:txBody>
          <a:bodyPr/>
          <a:lstStyle/>
          <a:p>
            <a:pPr eaLnBrk="1" hangingPunct="1"/>
            <a:r>
              <a:rPr lang="en-US" altLang="en-US"/>
              <a:t>Remote Procedure Calls (Cont.)</a:t>
            </a:r>
          </a:p>
        </p:txBody>
      </p:sp>
      <p:sp>
        <p:nvSpPr>
          <p:cNvPr id="129026" name="Rectangle 3">
            <a:extLst>
              <a:ext uri="{FF2B5EF4-FFF2-40B4-BE49-F238E27FC236}">
                <a16:creationId xmlns="" xmlns:a16="http://schemas.microsoft.com/office/drawing/2014/main" id="{966CB4DA-6DAA-9044-8791-FA6EC315D487}"/>
              </a:ext>
            </a:extLst>
          </p:cNvPr>
          <p:cNvSpPr>
            <a:spLocks noGrp="1" noChangeArrowheads="1"/>
          </p:cNvSpPr>
          <p:nvPr>
            <p:ph idx="1"/>
          </p:nvPr>
        </p:nvSpPr>
        <p:spPr/>
        <p:txBody>
          <a:bodyPr/>
          <a:lstStyle/>
          <a:p>
            <a:r>
              <a:rPr lang="en-US" altLang="en-US" dirty="0"/>
              <a:t>Data representation handled via </a:t>
            </a:r>
            <a:r>
              <a:rPr lang="en-US" altLang="en-US" b="1" dirty="0">
                <a:solidFill>
                  <a:srgbClr val="0070C0"/>
                </a:solidFill>
              </a:rPr>
              <a:t>External Data Representation </a:t>
            </a:r>
            <a:r>
              <a:rPr lang="en-US" altLang="en-US" dirty="0"/>
              <a:t>(</a:t>
            </a:r>
            <a:r>
              <a:rPr lang="en-US" altLang="en-US" b="1" dirty="0">
                <a:solidFill>
                  <a:srgbClr val="0070C0"/>
                </a:solidFill>
              </a:rPr>
              <a:t>XDR</a:t>
            </a:r>
            <a:r>
              <a:rPr lang="en-US" altLang="en-US" dirty="0"/>
              <a:t>) format to account for different architectures</a:t>
            </a:r>
          </a:p>
          <a:p>
            <a:pPr lvl="1"/>
            <a:r>
              <a:rPr lang="en-US" altLang="en-US" dirty="0"/>
              <a:t>E.g., </a:t>
            </a:r>
            <a:r>
              <a:rPr lang="en-US" altLang="en-US" i="1" dirty="0">
                <a:solidFill>
                  <a:srgbClr val="0070C0"/>
                </a:solidFill>
              </a:rPr>
              <a:t>Big-endian</a:t>
            </a:r>
            <a:r>
              <a:rPr lang="en-US" altLang="en-US" b="1" dirty="0">
                <a:solidFill>
                  <a:srgbClr val="0000FF"/>
                </a:solidFill>
              </a:rPr>
              <a:t> </a:t>
            </a:r>
            <a:r>
              <a:rPr lang="en-US" altLang="en-US" dirty="0"/>
              <a:t>(</a:t>
            </a:r>
            <a:r>
              <a:rPr lang="en-US" altLang="zh-TW" dirty="0">
                <a:sym typeface="Symbol" pitchFamily="2" charset="2"/>
              </a:rPr>
              <a:t>Motorola</a:t>
            </a:r>
            <a:r>
              <a:rPr lang="en-US" altLang="en-US" dirty="0"/>
              <a:t>) and </a:t>
            </a:r>
            <a:r>
              <a:rPr lang="en-US" altLang="en-US" i="1" dirty="0">
                <a:solidFill>
                  <a:srgbClr val="0070C0"/>
                </a:solidFill>
              </a:rPr>
              <a:t>little-endian </a:t>
            </a:r>
            <a:r>
              <a:rPr lang="en-US" altLang="en-US" dirty="0"/>
              <a:t>(</a:t>
            </a:r>
            <a:r>
              <a:rPr lang="en-US" altLang="zh-TW" dirty="0">
                <a:sym typeface="Symbol" pitchFamily="2" charset="2"/>
              </a:rPr>
              <a:t>Intel x86</a:t>
            </a:r>
            <a:r>
              <a:rPr lang="en-US" altLang="en-US" dirty="0"/>
              <a:t>)</a:t>
            </a:r>
          </a:p>
          <a:p>
            <a:r>
              <a:rPr lang="en-US" altLang="en-US" dirty="0"/>
              <a:t>Remote communication has </a:t>
            </a:r>
            <a:r>
              <a:rPr lang="en-US" altLang="en-US" i="1" dirty="0">
                <a:solidFill>
                  <a:srgbClr val="0070C0"/>
                </a:solidFill>
              </a:rPr>
              <a:t>more failure scenarios </a:t>
            </a:r>
            <a:r>
              <a:rPr lang="en-US" altLang="en-US" dirty="0"/>
              <a:t>than local</a:t>
            </a:r>
          </a:p>
          <a:p>
            <a:pPr lvl="1"/>
            <a:r>
              <a:rPr lang="en-US" altLang="en-US" dirty="0"/>
              <a:t>Messages can be delivered </a:t>
            </a:r>
            <a:r>
              <a:rPr lang="en-US" altLang="en-US" i="1" dirty="0">
                <a:solidFill>
                  <a:srgbClr val="0070C0"/>
                </a:solidFill>
              </a:rPr>
              <a:t>exactly once </a:t>
            </a:r>
            <a:r>
              <a:rPr lang="en-US" altLang="en-US" dirty="0"/>
              <a:t>rather than </a:t>
            </a:r>
            <a:r>
              <a:rPr lang="en-US" altLang="en-US" i="1" dirty="0">
                <a:solidFill>
                  <a:srgbClr val="0070C0"/>
                </a:solidFill>
              </a:rPr>
              <a:t>at most once</a:t>
            </a:r>
          </a:p>
          <a:p>
            <a:r>
              <a:rPr lang="en-US" altLang="en-US" dirty="0"/>
              <a:t>OS typically provides a </a:t>
            </a:r>
            <a:r>
              <a:rPr lang="en-US" altLang="en-US" i="1" dirty="0">
                <a:solidFill>
                  <a:srgbClr val="0070C0"/>
                </a:solidFill>
              </a:rPr>
              <a:t>rendezvous</a:t>
            </a:r>
            <a:r>
              <a:rPr lang="en-US" altLang="en-US" dirty="0"/>
              <a:t> (or </a:t>
            </a:r>
            <a:r>
              <a:rPr lang="en-US" altLang="en-US" i="1" dirty="0">
                <a:solidFill>
                  <a:srgbClr val="0070C0"/>
                </a:solidFill>
              </a:rPr>
              <a:t>matchmaker</a:t>
            </a:r>
            <a:r>
              <a:rPr lang="en-US" altLang="en-US" dirty="0"/>
              <a:t>) service to connect client and server</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3" name="Rectangle 2">
            <a:extLst>
              <a:ext uri="{FF2B5EF4-FFF2-40B4-BE49-F238E27FC236}">
                <a16:creationId xmlns="" xmlns:a16="http://schemas.microsoft.com/office/drawing/2014/main" id="{02C934EF-C561-964A-A489-A0033F75C958}"/>
              </a:ext>
            </a:extLst>
          </p:cNvPr>
          <p:cNvSpPr>
            <a:spLocks noGrp="1" noChangeArrowheads="1"/>
          </p:cNvSpPr>
          <p:nvPr>
            <p:ph type="title"/>
          </p:nvPr>
        </p:nvSpPr>
        <p:spPr/>
        <p:txBody>
          <a:bodyPr/>
          <a:lstStyle/>
          <a:p>
            <a:pPr eaLnBrk="1" hangingPunct="1"/>
            <a:r>
              <a:rPr lang="en-US" altLang="en-US"/>
              <a:t>Execution of RPC</a:t>
            </a:r>
          </a:p>
        </p:txBody>
      </p:sp>
      <p:pic>
        <p:nvPicPr>
          <p:cNvPr id="131074" name="Picture 1">
            <a:extLst>
              <a:ext uri="{FF2B5EF4-FFF2-40B4-BE49-F238E27FC236}">
                <a16:creationId xmlns="" xmlns:a16="http://schemas.microsoft.com/office/drawing/2014/main" id="{4C407EDD-E7C2-8B47-9128-F27C6E30AA6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42108" y="987552"/>
            <a:ext cx="4610104" cy="55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6A0EE0-A8B8-6C46-A335-D53B482EB50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 xmlns:a16="http://schemas.microsoft.com/office/drawing/2014/main" id="{08C6A172-93E2-9D48-87FF-1D6064D848A7}"/>
              </a:ext>
            </a:extLst>
          </p:cNvPr>
          <p:cNvSpPr>
            <a:spLocks noGrp="1"/>
          </p:cNvSpPr>
          <p:nvPr>
            <p:ph idx="1"/>
          </p:nvPr>
        </p:nvSpPr>
        <p:spPr/>
        <p:txBody>
          <a:bodyPr/>
          <a:lstStyle/>
          <a:p>
            <a:pPr fontAlgn="auto"/>
            <a:r>
              <a:rPr lang="en-US" dirty="0"/>
              <a:t>A </a:t>
            </a:r>
            <a:r>
              <a:rPr lang="en-US" b="1" i="1" dirty="0">
                <a:solidFill>
                  <a:srgbClr val="0070C0"/>
                </a:solidFill>
              </a:rPr>
              <a:t>process</a:t>
            </a:r>
            <a:r>
              <a:rPr lang="en-US" dirty="0"/>
              <a:t> is a program in execution, and the status of the current activity of a process is represented by the program counter, as well as other registers. </a:t>
            </a:r>
          </a:p>
          <a:p>
            <a:pPr fontAlgn="auto"/>
            <a:r>
              <a:rPr lang="en-US" dirty="0"/>
              <a:t>The </a:t>
            </a:r>
            <a:r>
              <a:rPr lang="en-US" b="1" i="1" dirty="0">
                <a:solidFill>
                  <a:srgbClr val="0070C0"/>
                </a:solidFill>
              </a:rPr>
              <a:t>layout of a process in memory </a:t>
            </a:r>
            <a:r>
              <a:rPr lang="en-US" dirty="0"/>
              <a:t>is represented by four different sections: (1) text, (2) data, (3) heap, and (4) stack. </a:t>
            </a:r>
          </a:p>
          <a:p>
            <a:pPr fontAlgn="auto"/>
            <a:r>
              <a:rPr lang="en-US" dirty="0"/>
              <a:t>As a process executes, it changes state. There are </a:t>
            </a:r>
            <a:r>
              <a:rPr lang="en-US" b="1" i="1" dirty="0">
                <a:solidFill>
                  <a:srgbClr val="0070C0"/>
                </a:solidFill>
              </a:rPr>
              <a:t>four general states of a process</a:t>
            </a:r>
            <a:r>
              <a:rPr lang="en-US" dirty="0"/>
              <a:t>: (1) ready, (2) running, (3) waiting, and (4) terminated. </a:t>
            </a:r>
          </a:p>
          <a:p>
            <a:pPr fontAlgn="auto"/>
            <a:r>
              <a:rPr lang="en-US" dirty="0"/>
              <a:t>A </a:t>
            </a:r>
            <a:r>
              <a:rPr lang="en-US" b="1" i="1" dirty="0">
                <a:solidFill>
                  <a:srgbClr val="0070C0"/>
                </a:solidFill>
              </a:rPr>
              <a:t>process control block (PCB) </a:t>
            </a:r>
            <a:r>
              <a:rPr lang="en-US" dirty="0"/>
              <a:t>is the kernel data structure that represents a process in an operating system. </a:t>
            </a:r>
          </a:p>
          <a:p>
            <a:pPr fontAlgn="auto"/>
            <a:r>
              <a:rPr lang="en-US" dirty="0"/>
              <a:t>The role of the </a:t>
            </a:r>
            <a:r>
              <a:rPr lang="en-US" b="1" i="1" dirty="0">
                <a:solidFill>
                  <a:srgbClr val="0070C0"/>
                </a:solidFill>
              </a:rPr>
              <a:t>process scheduler </a:t>
            </a:r>
            <a:r>
              <a:rPr lang="en-US" dirty="0"/>
              <a:t>is to select an available process to run on a CPU. </a:t>
            </a:r>
          </a:p>
        </p:txBody>
      </p:sp>
    </p:spTree>
    <p:extLst>
      <p:ext uri="{BB962C8B-B14F-4D97-AF65-F5344CB8AC3E}">
        <p14:creationId xmlns:p14="http://schemas.microsoft.com/office/powerpoint/2010/main" val="37865590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4204B4-7E22-6B4E-B5B1-F8FFC99F18D2}"/>
              </a:ext>
            </a:extLst>
          </p:cNvPr>
          <p:cNvSpPr>
            <a:spLocks noGrp="1"/>
          </p:cNvSpPr>
          <p:nvPr>
            <p:ph type="title"/>
          </p:nvPr>
        </p:nvSpPr>
        <p:spPr/>
        <p:txBody>
          <a:bodyPr/>
          <a:lstStyle/>
          <a:p>
            <a:r>
              <a:rPr lang="en-US" dirty="0"/>
              <a:t>Summary (Cont.)</a:t>
            </a:r>
          </a:p>
        </p:txBody>
      </p:sp>
      <p:sp>
        <p:nvSpPr>
          <p:cNvPr id="3" name="Content Placeholder 2">
            <a:extLst>
              <a:ext uri="{FF2B5EF4-FFF2-40B4-BE49-F238E27FC236}">
                <a16:creationId xmlns="" xmlns:a16="http://schemas.microsoft.com/office/drawing/2014/main" id="{9F919462-E78C-514F-A4E6-86A9E4E445AB}"/>
              </a:ext>
            </a:extLst>
          </p:cNvPr>
          <p:cNvSpPr>
            <a:spLocks noGrp="1"/>
          </p:cNvSpPr>
          <p:nvPr>
            <p:ph idx="1"/>
          </p:nvPr>
        </p:nvSpPr>
        <p:spPr/>
        <p:txBody>
          <a:bodyPr/>
          <a:lstStyle/>
          <a:p>
            <a:pPr fontAlgn="auto"/>
            <a:r>
              <a:rPr lang="en-US" dirty="0"/>
              <a:t>An operating system performs a </a:t>
            </a:r>
            <a:r>
              <a:rPr lang="en-US" b="1" i="1" dirty="0">
                <a:solidFill>
                  <a:srgbClr val="0070C0"/>
                </a:solidFill>
              </a:rPr>
              <a:t>context switch </a:t>
            </a:r>
            <a:r>
              <a:rPr lang="en-US" dirty="0"/>
              <a:t>when it switches from running one process to running another. </a:t>
            </a:r>
          </a:p>
          <a:p>
            <a:pPr fontAlgn="auto"/>
            <a:r>
              <a:rPr lang="en-US" dirty="0"/>
              <a:t>The </a:t>
            </a:r>
            <a:r>
              <a:rPr lang="en-US" b="1" i="1" dirty="0">
                <a:solidFill>
                  <a:srgbClr val="0070C0"/>
                </a:solidFill>
                <a:latin typeface="Courier New" panose="02070309020205020404" pitchFamily="49" charset="0"/>
                <a:cs typeface="Courier New" panose="02070309020205020404" pitchFamily="49" charset="0"/>
              </a:rPr>
              <a:t>fork() </a:t>
            </a:r>
            <a:r>
              <a:rPr lang="en-US" dirty="0"/>
              <a:t>and </a:t>
            </a:r>
            <a:r>
              <a:rPr lang="en-US" b="1" i="1" dirty="0" err="1">
                <a:solidFill>
                  <a:srgbClr val="0070C0"/>
                </a:solidFill>
                <a:latin typeface="Courier New" panose="02070309020205020404" pitchFamily="49" charset="0"/>
                <a:cs typeface="Courier New" panose="02070309020205020404" pitchFamily="49" charset="0"/>
              </a:rPr>
              <a:t>CreateProcess</a:t>
            </a:r>
            <a:r>
              <a:rPr lang="en-US" b="1" i="1" dirty="0">
                <a:solidFill>
                  <a:srgbClr val="0070C0"/>
                </a:solidFill>
                <a:latin typeface="Courier New" panose="02070309020205020404" pitchFamily="49" charset="0"/>
                <a:cs typeface="Courier New" panose="02070309020205020404" pitchFamily="49" charset="0"/>
              </a:rPr>
              <a:t>()</a:t>
            </a:r>
            <a:r>
              <a:rPr lang="en-US" dirty="0"/>
              <a:t> system calls are used to create processes on UNIX and Windows systems, respectively. </a:t>
            </a:r>
          </a:p>
          <a:p>
            <a:pPr fontAlgn="auto"/>
            <a:r>
              <a:rPr lang="en-US" dirty="0"/>
              <a:t>When </a:t>
            </a:r>
            <a:r>
              <a:rPr lang="en-US" b="1" i="1" dirty="0">
                <a:solidFill>
                  <a:srgbClr val="0070C0"/>
                </a:solidFill>
              </a:rPr>
              <a:t>shared memory </a:t>
            </a:r>
            <a:r>
              <a:rPr lang="en-US" dirty="0"/>
              <a:t>is used for communication between processes, two (or more) processes share the same region of memory. POSIX provides an API for shared memory. </a:t>
            </a:r>
          </a:p>
          <a:p>
            <a:pPr fontAlgn="auto"/>
            <a:r>
              <a:rPr lang="en-US" dirty="0"/>
              <a:t>Two processes may communicate by exchanging messages with one another using </a:t>
            </a:r>
            <a:r>
              <a:rPr lang="en-US" b="1" i="1" dirty="0">
                <a:solidFill>
                  <a:srgbClr val="0070C0"/>
                </a:solidFill>
              </a:rPr>
              <a:t>message passing</a:t>
            </a:r>
            <a:r>
              <a:rPr lang="en-US" dirty="0"/>
              <a:t>. The Mach operating system uses message passing as its primary form of inter-process communication. Windows provides a form of message passing as well. </a:t>
            </a:r>
          </a:p>
        </p:txBody>
      </p:sp>
    </p:spTree>
    <p:extLst>
      <p:ext uri="{BB962C8B-B14F-4D97-AF65-F5344CB8AC3E}">
        <p14:creationId xmlns:p14="http://schemas.microsoft.com/office/powerpoint/2010/main" val="266299234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690FFB-B0A8-5645-B28E-CF47A054ECA7}"/>
              </a:ext>
            </a:extLst>
          </p:cNvPr>
          <p:cNvSpPr>
            <a:spLocks noGrp="1"/>
          </p:cNvSpPr>
          <p:nvPr>
            <p:ph type="title"/>
          </p:nvPr>
        </p:nvSpPr>
        <p:spPr/>
        <p:txBody>
          <a:bodyPr/>
          <a:lstStyle/>
          <a:p>
            <a:r>
              <a:rPr lang="en-US" dirty="0"/>
              <a:t>Summary (Cont.)</a:t>
            </a:r>
          </a:p>
        </p:txBody>
      </p:sp>
      <p:sp>
        <p:nvSpPr>
          <p:cNvPr id="3" name="Content Placeholder 2">
            <a:extLst>
              <a:ext uri="{FF2B5EF4-FFF2-40B4-BE49-F238E27FC236}">
                <a16:creationId xmlns="" xmlns:a16="http://schemas.microsoft.com/office/drawing/2014/main" id="{FC427E85-2BBD-994D-814B-F5E767FC10A9}"/>
              </a:ext>
            </a:extLst>
          </p:cNvPr>
          <p:cNvSpPr>
            <a:spLocks noGrp="1"/>
          </p:cNvSpPr>
          <p:nvPr>
            <p:ph idx="1"/>
          </p:nvPr>
        </p:nvSpPr>
        <p:spPr/>
        <p:txBody>
          <a:bodyPr/>
          <a:lstStyle/>
          <a:p>
            <a:pPr fontAlgn="auto"/>
            <a:r>
              <a:rPr lang="en-US" dirty="0"/>
              <a:t>A </a:t>
            </a:r>
            <a:r>
              <a:rPr lang="en-US" b="1" i="1" dirty="0">
                <a:solidFill>
                  <a:srgbClr val="0070C0"/>
                </a:solidFill>
              </a:rPr>
              <a:t>pipe</a:t>
            </a:r>
            <a:r>
              <a:rPr lang="en-US" dirty="0"/>
              <a:t> provides a conduit for two processes to communicate. There are two forms of pipes, ordinary and named. Ordinary pipes are designed for communication between processes that have a parent-child relationship. Named pipes are more general and allow several processes to communicate. </a:t>
            </a:r>
          </a:p>
          <a:p>
            <a:pPr fontAlgn="auto"/>
            <a:r>
              <a:rPr lang="en-US" b="1" dirty="0">
                <a:solidFill>
                  <a:srgbClr val="0070C0"/>
                </a:solidFill>
              </a:rPr>
              <a:t>UNIX</a:t>
            </a:r>
            <a:r>
              <a:rPr lang="en-US" dirty="0"/>
              <a:t> systems provide ordinary pipes through the </a:t>
            </a:r>
            <a:r>
              <a:rPr lang="en-US" b="1" i="1" dirty="0">
                <a:solidFill>
                  <a:srgbClr val="0070C0"/>
                </a:solidFill>
                <a:latin typeface="Courier New" panose="02070309020205020404" pitchFamily="49" charset="0"/>
                <a:cs typeface="Courier New" panose="02070309020205020404" pitchFamily="49" charset="0"/>
              </a:rPr>
              <a:t>pipe() </a:t>
            </a:r>
            <a:r>
              <a:rPr lang="en-US" dirty="0"/>
              <a:t>system call. Ordinary pipes have a read end and a write end. A parent process can, for example, send data to the pipe using its write end, and the child process can read it from its read end. Named pipes in UNIX are termed FIFOs. </a:t>
            </a:r>
          </a:p>
          <a:p>
            <a:endParaRPr lang="en-US" dirty="0"/>
          </a:p>
        </p:txBody>
      </p:sp>
    </p:spTree>
    <p:extLst>
      <p:ext uri="{BB962C8B-B14F-4D97-AF65-F5344CB8AC3E}">
        <p14:creationId xmlns:p14="http://schemas.microsoft.com/office/powerpoint/2010/main" val="1802772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 xmlns:a16="http://schemas.microsoft.com/office/drawing/2014/main" id="{E5BB7643-640C-A743-AD09-203286AF365B}"/>
              </a:ext>
            </a:extLst>
          </p:cNvPr>
          <p:cNvSpPr>
            <a:spLocks noGrp="1"/>
          </p:cNvSpPr>
          <p:nvPr>
            <p:ph type="title"/>
          </p:nvPr>
        </p:nvSpPr>
        <p:spPr/>
        <p:txBody>
          <a:bodyPr/>
          <a:lstStyle/>
          <a:p>
            <a:r>
              <a:rPr lang="en-US" altLang="en-US"/>
              <a:t>Memory Layout of a C Program</a:t>
            </a:r>
          </a:p>
        </p:txBody>
      </p:sp>
      <p:pic>
        <p:nvPicPr>
          <p:cNvPr id="17410" name="Picture 1">
            <a:extLst>
              <a:ext uri="{FF2B5EF4-FFF2-40B4-BE49-F238E27FC236}">
                <a16:creationId xmlns="" xmlns:a16="http://schemas.microsoft.com/office/drawing/2014/main" id="{9F77678E-7FF3-2644-ADAB-DC59B6B928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0350" y="1507523"/>
            <a:ext cx="8323301" cy="4448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690FFB-B0A8-5645-B28E-CF47A054ECA7}"/>
              </a:ext>
            </a:extLst>
          </p:cNvPr>
          <p:cNvSpPr>
            <a:spLocks noGrp="1"/>
          </p:cNvSpPr>
          <p:nvPr>
            <p:ph type="title"/>
          </p:nvPr>
        </p:nvSpPr>
        <p:spPr/>
        <p:txBody>
          <a:bodyPr/>
          <a:lstStyle/>
          <a:p>
            <a:r>
              <a:rPr lang="en-US" dirty="0"/>
              <a:t>Summary (Cont.)</a:t>
            </a:r>
          </a:p>
        </p:txBody>
      </p:sp>
      <p:sp>
        <p:nvSpPr>
          <p:cNvPr id="3" name="Content Placeholder 2">
            <a:extLst>
              <a:ext uri="{FF2B5EF4-FFF2-40B4-BE49-F238E27FC236}">
                <a16:creationId xmlns="" xmlns:a16="http://schemas.microsoft.com/office/drawing/2014/main" id="{FC427E85-2BBD-994D-814B-F5E767FC10A9}"/>
              </a:ext>
            </a:extLst>
          </p:cNvPr>
          <p:cNvSpPr>
            <a:spLocks noGrp="1"/>
          </p:cNvSpPr>
          <p:nvPr>
            <p:ph idx="1"/>
          </p:nvPr>
        </p:nvSpPr>
        <p:spPr/>
        <p:txBody>
          <a:bodyPr/>
          <a:lstStyle/>
          <a:p>
            <a:pPr fontAlgn="auto"/>
            <a:r>
              <a:rPr lang="en-US" b="1" dirty="0">
                <a:solidFill>
                  <a:srgbClr val="0070C0"/>
                </a:solidFill>
              </a:rPr>
              <a:t>Windows</a:t>
            </a:r>
            <a:r>
              <a:rPr lang="en-US" dirty="0"/>
              <a:t> systems also provide </a:t>
            </a:r>
            <a:r>
              <a:rPr lang="en-US" i="1" dirty="0">
                <a:solidFill>
                  <a:srgbClr val="0070C0"/>
                </a:solidFill>
              </a:rPr>
              <a:t>two forms of pipes</a:t>
            </a:r>
            <a:r>
              <a:rPr lang="en-US" dirty="0"/>
              <a:t>—anonymous and named pipes. Anonymous pipes are similar to UNIX ordinary pipes. They are unidirectional and employ parent-child relationships between the communicating processes. Named pipes offer a richer form of inter-process communication than the UNIX counterpart, FIFOs. </a:t>
            </a:r>
          </a:p>
          <a:p>
            <a:pPr fontAlgn="auto"/>
            <a:r>
              <a:rPr lang="en-US" dirty="0"/>
              <a:t>Two common forms of </a:t>
            </a:r>
            <a:r>
              <a:rPr lang="en-US" b="1" i="1" dirty="0">
                <a:solidFill>
                  <a:srgbClr val="0070C0"/>
                </a:solidFill>
              </a:rPr>
              <a:t>client-server communication </a:t>
            </a:r>
            <a:r>
              <a:rPr lang="en-US" dirty="0"/>
              <a:t>are </a:t>
            </a:r>
            <a:r>
              <a:rPr lang="en-US" i="1" dirty="0">
                <a:solidFill>
                  <a:srgbClr val="0070C0"/>
                </a:solidFill>
              </a:rPr>
              <a:t>sockets</a:t>
            </a:r>
            <a:r>
              <a:rPr lang="en-US" dirty="0"/>
              <a:t> and </a:t>
            </a:r>
            <a:r>
              <a:rPr lang="en-US" i="1" dirty="0">
                <a:solidFill>
                  <a:srgbClr val="0070C0"/>
                </a:solidFill>
              </a:rPr>
              <a:t>remote procedure calls</a:t>
            </a:r>
            <a:r>
              <a:rPr lang="en-US" dirty="0"/>
              <a:t> (</a:t>
            </a:r>
            <a:r>
              <a:rPr lang="en-US" b="1" dirty="0"/>
              <a:t>RPCs</a:t>
            </a:r>
            <a:r>
              <a:rPr lang="en-US" dirty="0"/>
              <a:t>). Sockets allow two processes on different machines to communicate over a network. RPCs abstract the concept of function (procedure) calls in such a way that a function can be invoked on another process that may reside on a separate computer. </a:t>
            </a:r>
          </a:p>
          <a:p>
            <a:pPr fontAlgn="auto"/>
            <a:r>
              <a:rPr lang="en-US" dirty="0"/>
              <a:t>The </a:t>
            </a:r>
            <a:r>
              <a:rPr lang="en-US" b="1" dirty="0">
                <a:solidFill>
                  <a:srgbClr val="0070C0"/>
                </a:solidFill>
              </a:rPr>
              <a:t>Android</a:t>
            </a:r>
            <a:r>
              <a:rPr lang="en-US" b="1" i="1" dirty="0">
                <a:solidFill>
                  <a:srgbClr val="0070C0"/>
                </a:solidFill>
              </a:rPr>
              <a:t> </a:t>
            </a:r>
            <a:r>
              <a:rPr lang="en-US" dirty="0"/>
              <a:t>operating system uses RPCs as a form of inter-process communication using its </a:t>
            </a:r>
            <a:r>
              <a:rPr lang="en-US" i="1" dirty="0">
                <a:solidFill>
                  <a:srgbClr val="0070C0"/>
                </a:solidFill>
              </a:rPr>
              <a:t>binder framework</a:t>
            </a:r>
            <a:r>
              <a:rPr lang="en-US" dirty="0"/>
              <a:t>. </a:t>
            </a:r>
          </a:p>
          <a:p>
            <a:endParaRPr lang="en-US" dirty="0"/>
          </a:p>
        </p:txBody>
      </p:sp>
    </p:spTree>
    <p:extLst>
      <p:ext uri="{BB962C8B-B14F-4D97-AF65-F5344CB8AC3E}">
        <p14:creationId xmlns:p14="http://schemas.microsoft.com/office/powerpoint/2010/main" val="37426342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a:extLst>
              <a:ext uri="{FF2B5EF4-FFF2-40B4-BE49-F238E27FC236}">
                <a16:creationId xmlns="" xmlns:a16="http://schemas.microsoft.com/office/drawing/2014/main" id="{8A5F892E-A5C2-FD42-AA34-BDE40890F074}"/>
              </a:ext>
            </a:extLst>
          </p:cNvPr>
          <p:cNvSpPr>
            <a:spLocks noGrp="1" noChangeArrowheads="1"/>
          </p:cNvSpPr>
          <p:nvPr>
            <p:ph type="ctrTitle"/>
          </p:nvPr>
        </p:nvSpPr>
        <p:spPr/>
        <p:txBody>
          <a:bodyPr/>
          <a:lstStyle/>
          <a:p>
            <a:r>
              <a:rPr lang="en-US" altLang="en-US"/>
              <a:t>End of Chapter 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 xmlns:a16="http://schemas.microsoft.com/office/drawing/2014/main" id="{F395C5DD-A51B-034B-83D3-BEA9A534634E}"/>
              </a:ext>
            </a:extLst>
          </p:cNvPr>
          <p:cNvSpPr>
            <a:spLocks noGrp="1" noChangeArrowheads="1"/>
          </p:cNvSpPr>
          <p:nvPr>
            <p:ph type="title"/>
          </p:nvPr>
        </p:nvSpPr>
        <p:spPr/>
        <p:txBody>
          <a:bodyPr/>
          <a:lstStyle/>
          <a:p>
            <a:pPr eaLnBrk="1" hangingPunct="1"/>
            <a:r>
              <a:rPr lang="en-US" altLang="en-US"/>
              <a:t>Process State</a:t>
            </a:r>
          </a:p>
        </p:txBody>
      </p:sp>
      <p:sp>
        <p:nvSpPr>
          <p:cNvPr id="18434" name="Rectangle 3">
            <a:extLst>
              <a:ext uri="{FF2B5EF4-FFF2-40B4-BE49-F238E27FC236}">
                <a16:creationId xmlns="" xmlns:a16="http://schemas.microsoft.com/office/drawing/2014/main" id="{B47D3AE6-50B4-9448-9896-F67668C5BDAA}"/>
              </a:ext>
            </a:extLst>
          </p:cNvPr>
          <p:cNvSpPr>
            <a:spLocks noGrp="1" noChangeArrowheads="1"/>
          </p:cNvSpPr>
          <p:nvPr>
            <p:ph idx="1"/>
          </p:nvPr>
        </p:nvSpPr>
        <p:spPr/>
        <p:txBody>
          <a:bodyPr/>
          <a:lstStyle/>
          <a:p>
            <a:r>
              <a:rPr lang="en-US" altLang="en-US" dirty="0"/>
              <a:t>As a process executes, it changes </a:t>
            </a:r>
            <a:r>
              <a:rPr lang="en-US" altLang="en-US" i="1" dirty="0">
                <a:solidFill>
                  <a:srgbClr val="0070C0"/>
                </a:solidFill>
              </a:rPr>
              <a:t>state</a:t>
            </a:r>
          </a:p>
          <a:p>
            <a:pPr lvl="1"/>
            <a:r>
              <a:rPr lang="en-US" altLang="en-US" i="1" dirty="0">
                <a:solidFill>
                  <a:srgbClr val="0070C0"/>
                </a:solidFill>
              </a:rPr>
              <a:t>New </a:t>
            </a:r>
            <a:r>
              <a:rPr lang="en-US" altLang="en-US" dirty="0"/>
              <a:t>– The process is being created</a:t>
            </a:r>
          </a:p>
          <a:p>
            <a:pPr lvl="1"/>
            <a:r>
              <a:rPr lang="en-US" altLang="en-US" i="1" dirty="0">
                <a:solidFill>
                  <a:srgbClr val="0070C0"/>
                </a:solidFill>
              </a:rPr>
              <a:t>Running </a:t>
            </a:r>
            <a:r>
              <a:rPr lang="en-US" altLang="en-US" dirty="0"/>
              <a:t>– Instructions are being executed</a:t>
            </a:r>
          </a:p>
          <a:p>
            <a:pPr lvl="1"/>
            <a:r>
              <a:rPr lang="en-US" altLang="en-US" i="1" dirty="0">
                <a:solidFill>
                  <a:srgbClr val="0070C0"/>
                </a:solidFill>
              </a:rPr>
              <a:t>Waiting </a:t>
            </a:r>
            <a:r>
              <a:rPr lang="en-US" altLang="en-US" dirty="0"/>
              <a:t>– The process is waiting for some event to occur</a:t>
            </a:r>
          </a:p>
          <a:p>
            <a:pPr lvl="1"/>
            <a:r>
              <a:rPr lang="en-US" altLang="en-US" i="1" dirty="0">
                <a:solidFill>
                  <a:srgbClr val="0070C0"/>
                </a:solidFill>
              </a:rPr>
              <a:t>Ready </a:t>
            </a:r>
            <a:r>
              <a:rPr lang="en-US" altLang="en-US" dirty="0"/>
              <a:t>– The process is waiting to be assigned to a processor</a:t>
            </a:r>
          </a:p>
          <a:p>
            <a:pPr lvl="1"/>
            <a:r>
              <a:rPr lang="en-US" altLang="en-US" i="1" dirty="0">
                <a:solidFill>
                  <a:srgbClr val="0070C0"/>
                </a:solidFill>
              </a:rPr>
              <a:t>Terminated </a:t>
            </a:r>
            <a:r>
              <a:rPr lang="en-US" altLang="en-US" dirty="0"/>
              <a:t>– The process has finished execution</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 xmlns:a16="http://schemas.microsoft.com/office/drawing/2014/main" id="{27CDB107-DC14-FE47-AB88-0B578241DCB3}"/>
              </a:ext>
            </a:extLst>
          </p:cNvPr>
          <p:cNvSpPr>
            <a:spLocks noGrp="1" noChangeArrowheads="1"/>
          </p:cNvSpPr>
          <p:nvPr>
            <p:ph type="title"/>
          </p:nvPr>
        </p:nvSpPr>
        <p:spPr/>
        <p:txBody>
          <a:bodyPr/>
          <a:lstStyle/>
          <a:p>
            <a:pPr eaLnBrk="1" hangingPunct="1"/>
            <a:r>
              <a:rPr lang="en-US" altLang="en-US"/>
              <a:t>Diagram of Process State</a:t>
            </a:r>
          </a:p>
        </p:txBody>
      </p:sp>
      <p:pic>
        <p:nvPicPr>
          <p:cNvPr id="20482" name="Picture 1">
            <a:extLst>
              <a:ext uri="{FF2B5EF4-FFF2-40B4-BE49-F238E27FC236}">
                <a16:creationId xmlns="" xmlns:a16="http://schemas.microsoft.com/office/drawing/2014/main" id="{BFCFD563-DB5D-4F49-BB35-7085100CE9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3224" y="1779372"/>
            <a:ext cx="7797552" cy="3768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perating Systems">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perating Systems" id="{DFAE67EE-AEC0-444F-8E0C-2E1028AFBCBF}" vid="{06772418-712E-4423-82C0-4D902550264B}"/>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Operating Systems</Template>
  <TotalTime>23060</TotalTime>
  <Words>3354</Words>
  <Application>Microsoft Macintosh PowerPoint</Application>
  <PresentationFormat>On-screen Show (4:3)</PresentationFormat>
  <Paragraphs>449</Paragraphs>
  <Slides>71</Slides>
  <Notes>57</Notes>
  <HiddenSlides>18</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71</vt:i4>
      </vt:variant>
    </vt:vector>
  </HeadingPairs>
  <TitlesOfParts>
    <vt:vector size="85" baseType="lpstr">
      <vt:lpstr>Courier New</vt:lpstr>
      <vt:lpstr>Helvetica</vt:lpstr>
      <vt:lpstr>Monaco</vt:lpstr>
      <vt:lpstr>Monotype Sorts</vt:lpstr>
      <vt:lpstr>MS PGothic</vt:lpstr>
      <vt:lpstr>ＭＳ Ｐゴシック</vt:lpstr>
      <vt:lpstr>System Font Regular</vt:lpstr>
      <vt:lpstr>Verdana</vt:lpstr>
      <vt:lpstr>Webdings</vt:lpstr>
      <vt:lpstr>Arial</vt:lpstr>
      <vt:lpstr>Symbol</vt:lpstr>
      <vt:lpstr>Times New Roman</vt:lpstr>
      <vt:lpstr>Wingdings</vt:lpstr>
      <vt:lpstr>Operating Systems</vt:lpstr>
      <vt:lpstr>Chapter 3: Processes</vt:lpstr>
      <vt:lpstr>Chapter 3: Processes</vt:lpstr>
      <vt:lpstr>Objectives</vt:lpstr>
      <vt:lpstr>Process Concept</vt:lpstr>
      <vt:lpstr>Process Concept (Cont.)</vt:lpstr>
      <vt:lpstr>Process in Memory</vt:lpstr>
      <vt:lpstr>Memory Layout of a C Program</vt:lpstr>
      <vt:lpstr>Process State</vt:lpstr>
      <vt:lpstr>Diagram of Process State</vt:lpstr>
      <vt:lpstr>Process Control Block (PCB)</vt:lpstr>
      <vt:lpstr>Threads</vt:lpstr>
      <vt:lpstr>Process Representation in Linux</vt:lpstr>
      <vt:lpstr>Process Scheduling</vt:lpstr>
      <vt:lpstr>Ready and Wait Queues</vt:lpstr>
      <vt:lpstr>Representation of Process Scheduling</vt:lpstr>
      <vt:lpstr>CPU Switch from Process to Process</vt:lpstr>
      <vt:lpstr>Context Switch</vt:lpstr>
      <vt:lpstr>Multitasking in Mobile Systems</vt:lpstr>
      <vt:lpstr>Operations on Processes</vt:lpstr>
      <vt:lpstr>Process Creation</vt:lpstr>
      <vt:lpstr>Process Creation (Cont.)</vt:lpstr>
      <vt:lpstr>A Tree of Processes in Linux</vt:lpstr>
      <vt:lpstr>Process Creation (Cont.)</vt:lpstr>
      <vt:lpstr>C Program Forking A Separate Process</vt:lpstr>
      <vt:lpstr>Fork() example</vt:lpstr>
      <vt:lpstr>Creating a Separate Process via Windows API</vt:lpstr>
      <vt:lpstr>Process Termination</vt:lpstr>
      <vt:lpstr>Process Termination (Cont.)</vt:lpstr>
      <vt:lpstr>Importance Hierarchy of Android Process</vt:lpstr>
      <vt:lpstr>Multiprocess Architecture – Chrome Browser</vt:lpstr>
      <vt:lpstr>Inter-Process Communication (IPC)</vt:lpstr>
      <vt:lpstr>Communication Models </vt:lpstr>
      <vt:lpstr>Inter-Process Communication – Shared Memory</vt:lpstr>
      <vt:lpstr>Producer-Consumer Problem</vt:lpstr>
      <vt:lpstr>Bounded-Buffer – Shared-Memory Solution</vt:lpstr>
      <vt:lpstr>Producer Process – Shared Memory</vt:lpstr>
      <vt:lpstr>Consumer Process – Shared Memory</vt:lpstr>
      <vt:lpstr>Inter-Process Communication – Message Passing</vt:lpstr>
      <vt:lpstr>Message Passing (Cont.)</vt:lpstr>
      <vt:lpstr>Message Passing (Cont.)</vt:lpstr>
      <vt:lpstr>Direct Communication</vt:lpstr>
      <vt:lpstr>Indirect Communication</vt:lpstr>
      <vt:lpstr>Indirect Communication (Cont.)</vt:lpstr>
      <vt:lpstr>Indirect Communication (Cont.)</vt:lpstr>
      <vt:lpstr>Message Passing – Synchronization</vt:lpstr>
      <vt:lpstr>Producer – Message Passing </vt:lpstr>
      <vt:lpstr>Consumer – Message Passing </vt:lpstr>
      <vt:lpstr>Buffering</vt:lpstr>
      <vt:lpstr>Examples of IPC Systems - POSIX</vt:lpstr>
      <vt:lpstr>IPC POSIX Producer – Consumer</vt:lpstr>
      <vt:lpstr>Examples of IPC Systems - Mach</vt:lpstr>
      <vt:lpstr>Mach Messages</vt:lpstr>
      <vt:lpstr>Mach Message Passing - Client</vt:lpstr>
      <vt:lpstr>Mach Message Passing - Server</vt:lpstr>
      <vt:lpstr>Examples of IPC Systems – Windows</vt:lpstr>
      <vt:lpstr>Local Procedure Calls in Windows</vt:lpstr>
      <vt:lpstr>Pipes</vt:lpstr>
      <vt:lpstr>Ordinary Pipes</vt:lpstr>
      <vt:lpstr>Named Pipes</vt:lpstr>
      <vt:lpstr>Communications in Client-Server Systems</vt:lpstr>
      <vt:lpstr>Socket Communication</vt:lpstr>
      <vt:lpstr>Sockets in Java – Server</vt:lpstr>
      <vt:lpstr>Sockets in Java – Client</vt:lpstr>
      <vt:lpstr>Remote Procedure Calls</vt:lpstr>
      <vt:lpstr>Remote Procedure Calls (Cont.)</vt:lpstr>
      <vt:lpstr>Execution of RPC</vt:lpstr>
      <vt:lpstr>Summary</vt:lpstr>
      <vt:lpstr>Summary (Cont.)</vt:lpstr>
      <vt:lpstr>Summary (Cont.)</vt:lpstr>
      <vt:lpstr>Summary (Cont.)</vt:lpstr>
      <vt:lpstr>End of Chapter 3</vt:lpstr>
    </vt:vector>
  </TitlesOfParts>
  <Company>Lucent Technologies</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Microsoft Office User</cp:lastModifiedBy>
  <cp:revision>404</cp:revision>
  <cp:lastPrinted>2013-10-02T18:16:40Z</cp:lastPrinted>
  <dcterms:created xsi:type="dcterms:W3CDTF">2011-01-13T23:43:38Z</dcterms:created>
  <dcterms:modified xsi:type="dcterms:W3CDTF">2020-10-19T03:57:26Z</dcterms:modified>
</cp:coreProperties>
</file>